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7" r:id="rId3"/>
    <p:sldId id="307" r:id="rId4"/>
    <p:sldId id="308" r:id="rId5"/>
    <p:sldId id="269" r:id="rId6"/>
    <p:sldId id="278" r:id="rId7"/>
    <p:sldId id="296" r:id="rId8"/>
    <p:sldId id="290" r:id="rId9"/>
    <p:sldId id="306" r:id="rId10"/>
    <p:sldId id="287" r:id="rId11"/>
    <p:sldId id="272" r:id="rId12"/>
    <p:sldId id="305" r:id="rId13"/>
    <p:sldId id="303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 autoAdjust="0"/>
  </p:normalViewPr>
  <p:slideViewPr>
    <p:cSldViewPr snapToGrid="0">
      <p:cViewPr varScale="1">
        <p:scale>
          <a:sx n="104" d="100"/>
          <a:sy n="104" d="100"/>
        </p:scale>
        <p:origin x="79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354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A4D1F-3B30-4713-B2F7-42EE84378F4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A26D-5699-4FE9-A3B9-03996BA2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60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C9FEBC-C945-42A1-90BE-F3BD27269BBF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50E2E4-113B-4EC3-8F1A-1785CF688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1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0E2E4-113B-4EC3-8F1A-1785CF6885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06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Primary intent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0E2E4-113B-4EC3-8F1A-1785CF6885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0E2E4-113B-4EC3-8F1A-1785CF6885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39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0E2E4-113B-4EC3-8F1A-1785CF6885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22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0E2E4-113B-4EC3-8F1A-1785CF6885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28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Upcoming TAP</a:t>
            </a:r>
            <a:r>
              <a:rPr lang="en-US" baseline="0" dirty="0"/>
              <a:t> applications likely in January.  Based on upcoming transportation funding bill.  Expect an increase from $6 million to $14.4 million.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0E2E4-113B-4EC3-8F1A-1785CF6885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99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</a:t>
            </a:r>
            <a:r>
              <a:rPr lang="en-US" baseline="0" dirty="0"/>
              <a:t> projects through Local Government Division is $168 - $180 million annually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0E2E4-113B-4EC3-8F1A-1785CF6885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0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uble Wave 9"/>
          <p:cNvSpPr/>
          <p:nvPr userDrawn="1"/>
        </p:nvSpPr>
        <p:spPr>
          <a:xfrm>
            <a:off x="0" y="5846619"/>
            <a:ext cx="12192000" cy="1149927"/>
          </a:xfrm>
          <a:prstGeom prst="doubleWav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uble Wave 8"/>
          <p:cNvSpPr/>
          <p:nvPr userDrawn="1"/>
        </p:nvSpPr>
        <p:spPr>
          <a:xfrm>
            <a:off x="0" y="6167583"/>
            <a:ext cx="12192000" cy="828963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40" y="-1085272"/>
            <a:ext cx="7745844" cy="77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9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789" y="4086514"/>
            <a:ext cx="2730211" cy="273021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440536" y="1710650"/>
            <a:ext cx="9386358" cy="150706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7200" b="1" cap="none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Sub-Title Here</a:t>
            </a:r>
          </a:p>
        </p:txBody>
      </p:sp>
    </p:spTree>
    <p:extLst>
      <p:ext uri="{BB962C8B-B14F-4D97-AF65-F5344CB8AC3E}">
        <p14:creationId xmlns:p14="http://schemas.microsoft.com/office/powerpoint/2010/main" val="427903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789" y="4086514"/>
            <a:ext cx="2730211" cy="273021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8104" y="721783"/>
            <a:ext cx="9386358" cy="150706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5400" b="1" cap="none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Sub-Title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8104" y="2667000"/>
            <a:ext cx="8535988" cy="1879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goes here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in 32 size font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43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789" y="4086514"/>
            <a:ext cx="2730211" cy="273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5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uble Wave 6"/>
          <p:cNvSpPr/>
          <p:nvPr userDrawn="1"/>
        </p:nvSpPr>
        <p:spPr>
          <a:xfrm>
            <a:off x="0" y="5846619"/>
            <a:ext cx="12192000" cy="1149927"/>
          </a:xfrm>
          <a:prstGeom prst="doubleWav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uble Wave 7"/>
          <p:cNvSpPr/>
          <p:nvPr userDrawn="1"/>
        </p:nvSpPr>
        <p:spPr>
          <a:xfrm>
            <a:off x="0" y="6167583"/>
            <a:ext cx="12192000" cy="828963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9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4" r:id="rId2"/>
    <p:sldLayoutId id="2147483650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lwilliams@odot.org" TargetMode="External"/><Relationship Id="rId2" Type="http://schemas.openxmlformats.org/officeDocument/2006/relationships/hyperlink" Target="https://oklahoma.gov/odot/business-center/local-government-resource-center.htm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vanauken@odot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6945" y="4594346"/>
            <a:ext cx="81037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Local Government Division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Shelly Williams, Division Engineer</a:t>
            </a:r>
          </a:p>
        </p:txBody>
      </p:sp>
    </p:spTree>
    <p:extLst>
      <p:ext uri="{BB962C8B-B14F-4D97-AF65-F5344CB8AC3E}">
        <p14:creationId xmlns:p14="http://schemas.microsoft.com/office/powerpoint/2010/main" val="3754020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65" y="118414"/>
            <a:ext cx="11500269" cy="477054"/>
          </a:xfrm>
        </p:spPr>
        <p:txBody>
          <a:bodyPr/>
          <a:lstStyle/>
          <a:p>
            <a:r>
              <a:rPr lang="en-US" sz="3100" spc="-20" dirty="0">
                <a:solidFill>
                  <a:srgbClr val="87A91B"/>
                </a:solidFill>
                <a:latin typeface="Calibri Light"/>
                <a:cs typeface="Calibri Light"/>
              </a:rPr>
              <a:t>BEFORE AND AFTER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055" y="868866"/>
            <a:ext cx="3001108" cy="4146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30" y="868866"/>
            <a:ext cx="5528268" cy="414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1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638" y="1226530"/>
            <a:ext cx="3317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Sponsor Responsibilities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13379" y="1239089"/>
            <a:ext cx="2924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ODOT Responsibilities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638" y="1688195"/>
            <a:ext cx="35141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Right of Way Acquisition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Utility Relocation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Matching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Maintenance of Facility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78269" y="1841555"/>
            <a:ext cx="419518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Design Contract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ODOT Bid Letting 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Environmental Clearance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Construction Inspection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Final Inspection and Audit</a:t>
            </a:r>
          </a:p>
          <a:p>
            <a:r>
              <a:rPr lang="en-US" sz="1600" b="1" dirty="0">
                <a:solidFill>
                  <a:schemeClr val="tx2"/>
                </a:solidFill>
              </a:rPr>
              <a:t>     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145" y="411503"/>
            <a:ext cx="11792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Community Pride – Downtown Revitalization – Safe Routes to Schools – Pedestrian Safety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9256" y="3065446"/>
            <a:ext cx="2540489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4118" y="1649122"/>
            <a:ext cx="4724991" cy="354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19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67" y="323640"/>
            <a:ext cx="10864264" cy="842478"/>
          </a:xfrm>
        </p:spPr>
        <p:txBody>
          <a:bodyPr/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Local Government Division - New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3848" y="1448598"/>
            <a:ext cx="70141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Bridge Formula Program – 100% federally funded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Scour Mitigation Program - $18 million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City SD Bridge Program - $10 million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HB3037 – 75% state/25% matching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Municipal Road Drilling Activity Revolving Fund - $5 million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Applications open – Local Government Resource Tab</a:t>
            </a:r>
          </a:p>
        </p:txBody>
      </p:sp>
    </p:spTree>
    <p:extLst>
      <p:ext uri="{BB962C8B-B14F-4D97-AF65-F5344CB8AC3E}">
        <p14:creationId xmlns:p14="http://schemas.microsoft.com/office/powerpoint/2010/main" val="4042671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295A59-8725-48FE-93CD-3067AD86A9FD}"/>
              </a:ext>
            </a:extLst>
          </p:cNvPr>
          <p:cNvSpPr txBox="1"/>
          <p:nvPr/>
        </p:nvSpPr>
        <p:spPr>
          <a:xfrm>
            <a:off x="1005452" y="1905423"/>
            <a:ext cx="10059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https://oklahoma.gov/odot/business-center/local-government-resource-center.html</a:t>
            </a:r>
            <a:r>
              <a:rPr lang="en-US" dirty="0"/>
              <a:t> </a:t>
            </a:r>
            <a:endParaRPr lang="en-US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039537-37C1-4E33-A068-D01A3F9B5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79" y="159724"/>
            <a:ext cx="9386358" cy="1507067"/>
          </a:xfrm>
        </p:spPr>
        <p:txBody>
          <a:bodyPr/>
          <a:lstStyle/>
          <a:p>
            <a:pPr algn="l"/>
            <a:r>
              <a:rPr lang="en-US" sz="4800" dirty="0"/>
              <a:t>Additional</a:t>
            </a:r>
            <a:r>
              <a:rPr lang="en-US" dirty="0"/>
              <a:t>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CBD8B3-2BC2-2145-9692-F076009305D7}"/>
              </a:ext>
            </a:extLst>
          </p:cNvPr>
          <p:cNvSpPr txBox="1"/>
          <p:nvPr/>
        </p:nvSpPr>
        <p:spPr>
          <a:xfrm>
            <a:off x="1005452" y="1643813"/>
            <a:ext cx="5908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ODOT Local Government Resource Tab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ACF566-A47F-9E73-A794-53440532F3F9}"/>
              </a:ext>
            </a:extLst>
          </p:cNvPr>
          <p:cNvSpPr txBox="1"/>
          <p:nvPr/>
        </p:nvSpPr>
        <p:spPr>
          <a:xfrm>
            <a:off x="3959594" y="3888419"/>
            <a:ext cx="32969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Shelly Williams, PE</a:t>
            </a:r>
          </a:p>
          <a:p>
            <a:r>
              <a:rPr lang="en-US"/>
              <a:t>ODOT Local Government Division</a:t>
            </a:r>
          </a:p>
          <a:p>
            <a:r>
              <a:rPr lang="en-US"/>
              <a:t>405-208-3289</a:t>
            </a:r>
          </a:p>
          <a:p>
            <a:r>
              <a:rPr lang="en-US">
                <a:hlinkClick r:id="rId3"/>
              </a:rPr>
              <a:t>slwilliams@odot.org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8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63" y="796082"/>
            <a:ext cx="7895690" cy="49070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5038" y="272862"/>
            <a:ext cx="6356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TAP – Transportation Alternatives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B90F7-AE4C-4D06-9DDB-781E8FBE01FC}"/>
              </a:ext>
            </a:extLst>
          </p:cNvPr>
          <p:cNvSpPr txBox="1"/>
          <p:nvPr/>
        </p:nvSpPr>
        <p:spPr>
          <a:xfrm>
            <a:off x="8895008" y="2015231"/>
            <a:ext cx="32969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Matt VanAuken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TAP Coordinator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ODOT Local Government Division</a:t>
            </a: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mvanauken@odot.org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405-436-3734</a:t>
            </a:r>
          </a:p>
        </p:txBody>
      </p:sp>
    </p:spTree>
    <p:extLst>
      <p:ext uri="{BB962C8B-B14F-4D97-AF65-F5344CB8AC3E}">
        <p14:creationId xmlns:p14="http://schemas.microsoft.com/office/powerpoint/2010/main" val="31449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7011" y="172077"/>
            <a:ext cx="7320682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100" spc="-5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Transportation Alternatives</a:t>
            </a:r>
            <a:endParaRPr sz="31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6472" y="596926"/>
            <a:ext cx="6870065" cy="5198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30"/>
              </a:spcBef>
              <a:buClr>
                <a:srgbClr val="0070C0"/>
              </a:buClr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lang="en-US" sz="2000" spc="-10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Federal funds – must meet all federal aid requirements</a:t>
            </a:r>
            <a:endParaRPr lang="en-US" sz="2000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30"/>
              </a:spcBef>
              <a:buClr>
                <a:srgbClr val="0070C0"/>
              </a:buClr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lang="en-US" sz="2000" spc="-1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Intent of program – </a:t>
            </a:r>
            <a:r>
              <a:rPr lang="en-US" sz="2000" b="1" spc="-10" dirty="0">
                <a:solidFill>
                  <a:srgbClr val="FF0000"/>
                </a:solidFill>
                <a:latin typeface="Calibri"/>
                <a:cs typeface="Calibri"/>
              </a:rPr>
              <a:t>transportation projects</a:t>
            </a:r>
            <a:endParaRPr sz="20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561340" lvl="1" indent="-228600">
              <a:spcBef>
                <a:spcPts val="595"/>
              </a:spcBef>
              <a:buClr>
                <a:srgbClr val="0070C0"/>
              </a:buClr>
              <a:buFont typeface="Arial"/>
              <a:buChar char="▪"/>
              <a:tabLst>
                <a:tab pos="560705" algn="l"/>
                <a:tab pos="561340" algn="l"/>
              </a:tabLst>
            </a:pPr>
            <a:r>
              <a:rPr lang="en-US" sz="1600" spc="-5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Build complete streets</a:t>
            </a:r>
          </a:p>
          <a:p>
            <a:pPr marL="561340" lvl="1" indent="-228600">
              <a:spcBef>
                <a:spcPts val="595"/>
              </a:spcBef>
              <a:buClr>
                <a:srgbClr val="0070C0"/>
              </a:buClr>
              <a:buFont typeface="Arial"/>
              <a:buChar char="▪"/>
              <a:tabLst>
                <a:tab pos="560705" algn="l"/>
                <a:tab pos="561340" algn="l"/>
              </a:tabLst>
            </a:pPr>
            <a:r>
              <a:rPr lang="en-US" sz="1600" spc="-55" dirty="0">
                <a:solidFill>
                  <a:srgbClr val="FF0000"/>
                </a:solidFill>
                <a:latin typeface="Calibri"/>
                <a:cs typeface="Calibri"/>
              </a:rPr>
              <a:t>Safety</a:t>
            </a:r>
            <a:r>
              <a:rPr lang="en-US" sz="1600" spc="-5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for all users</a:t>
            </a:r>
          </a:p>
          <a:p>
            <a:pPr marL="561340" lvl="1" indent="-228600">
              <a:spcBef>
                <a:spcPts val="595"/>
              </a:spcBef>
              <a:buClr>
                <a:srgbClr val="0070C0"/>
              </a:buClr>
              <a:buFont typeface="Arial"/>
              <a:buChar char="▪"/>
              <a:tabLst>
                <a:tab pos="560705" algn="l"/>
                <a:tab pos="561340" algn="l"/>
              </a:tabLst>
            </a:pPr>
            <a:r>
              <a:rPr lang="en-US" sz="1600" spc="-5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Connectivity</a:t>
            </a:r>
          </a:p>
          <a:p>
            <a:pPr marL="561340" lvl="1" indent="-228600">
              <a:spcBef>
                <a:spcPts val="595"/>
              </a:spcBef>
              <a:buClr>
                <a:srgbClr val="0070C0"/>
              </a:buClr>
              <a:buFont typeface="Arial"/>
              <a:buChar char="▪"/>
              <a:tabLst>
                <a:tab pos="560705" algn="l"/>
                <a:tab pos="561340" algn="l"/>
              </a:tabLst>
            </a:pPr>
            <a:r>
              <a:rPr lang="en-US" sz="1600" spc="-5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Equitable on and off road networks</a:t>
            </a:r>
          </a:p>
          <a:p>
            <a:pPr marL="241300" indent="-228600">
              <a:lnSpc>
                <a:spcPct val="100000"/>
              </a:lnSpc>
              <a:spcBef>
                <a:spcPts val="1550"/>
              </a:spcBef>
              <a:buClr>
                <a:srgbClr val="0070C0"/>
              </a:buClr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lang="en-US" sz="2000" spc="-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Eligibilities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  <a:p>
            <a:pPr marL="561340" lvl="1" indent="-228600">
              <a:lnSpc>
                <a:spcPct val="100000"/>
              </a:lnSpc>
              <a:spcBef>
                <a:spcPts val="595"/>
              </a:spcBef>
              <a:buClr>
                <a:srgbClr val="0070C0"/>
              </a:buClr>
              <a:buFont typeface="Arial"/>
              <a:buChar char="▪"/>
              <a:tabLst>
                <a:tab pos="560705" algn="l"/>
                <a:tab pos="561340" algn="l"/>
              </a:tabLst>
            </a:pPr>
            <a:r>
              <a:rPr lang="en-US" sz="1600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Pedestrian and bicycle facilities</a:t>
            </a:r>
          </a:p>
          <a:p>
            <a:pPr marL="561340" lvl="1" indent="-228600">
              <a:lnSpc>
                <a:spcPct val="100000"/>
              </a:lnSpc>
              <a:spcBef>
                <a:spcPts val="595"/>
              </a:spcBef>
              <a:buClr>
                <a:srgbClr val="0070C0"/>
              </a:buClr>
              <a:buFont typeface="Arial"/>
              <a:buChar char="▪"/>
              <a:tabLst>
                <a:tab pos="560705" algn="l"/>
                <a:tab pos="561340" algn="l"/>
              </a:tabLst>
            </a:pPr>
            <a:r>
              <a:rPr lang="en-US" sz="1600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Overlooks and viewing areas</a:t>
            </a:r>
          </a:p>
          <a:p>
            <a:pPr marL="561340" lvl="1" indent="-228600">
              <a:lnSpc>
                <a:spcPct val="100000"/>
              </a:lnSpc>
              <a:spcBef>
                <a:spcPts val="595"/>
              </a:spcBef>
              <a:buClr>
                <a:srgbClr val="0070C0"/>
              </a:buClr>
              <a:buFont typeface="Arial"/>
              <a:buChar char="▪"/>
              <a:tabLst>
                <a:tab pos="560705" algn="l"/>
                <a:tab pos="561340" algn="l"/>
              </a:tabLst>
            </a:pPr>
            <a:r>
              <a:rPr lang="en-US" sz="1600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Community improvements (such as historic preservation)</a:t>
            </a:r>
          </a:p>
          <a:p>
            <a:pPr marL="561340" lvl="1" indent="-228600">
              <a:lnSpc>
                <a:spcPct val="100000"/>
              </a:lnSpc>
              <a:spcBef>
                <a:spcPts val="595"/>
              </a:spcBef>
              <a:buClr>
                <a:srgbClr val="0070C0"/>
              </a:buClr>
              <a:buFont typeface="Arial"/>
              <a:buChar char="▪"/>
              <a:tabLst>
                <a:tab pos="560705" algn="l"/>
                <a:tab pos="561340" algn="l"/>
              </a:tabLst>
            </a:pPr>
            <a:r>
              <a:rPr lang="en-US" sz="1600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Vegetation management</a:t>
            </a:r>
          </a:p>
          <a:p>
            <a:pPr marL="561340" lvl="1" indent="-228600">
              <a:lnSpc>
                <a:spcPct val="100000"/>
              </a:lnSpc>
              <a:spcBef>
                <a:spcPts val="595"/>
              </a:spcBef>
              <a:buClr>
                <a:srgbClr val="0070C0"/>
              </a:buClr>
              <a:buFont typeface="Arial"/>
              <a:buChar char="▪"/>
              <a:tabLst>
                <a:tab pos="560705" algn="l"/>
                <a:tab pos="561340" algn="l"/>
              </a:tabLst>
            </a:pPr>
            <a:r>
              <a:rPr lang="en-US" sz="1600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Environmental mitigation related to stormwater and habitat connectivity</a:t>
            </a:r>
          </a:p>
          <a:p>
            <a:pPr marL="561340" lvl="1" indent="-228600">
              <a:lnSpc>
                <a:spcPct val="100000"/>
              </a:lnSpc>
              <a:spcBef>
                <a:spcPts val="595"/>
              </a:spcBef>
              <a:buClr>
                <a:srgbClr val="0070C0"/>
              </a:buClr>
              <a:buFont typeface="Arial"/>
              <a:buChar char="▪"/>
              <a:tabLst>
                <a:tab pos="560705" algn="l"/>
                <a:tab pos="561340" algn="l"/>
              </a:tabLst>
            </a:pPr>
            <a:r>
              <a:rPr lang="en-US" sz="1600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Recreational trails</a:t>
            </a:r>
          </a:p>
          <a:p>
            <a:pPr marL="561340" lvl="1" indent="-228600">
              <a:lnSpc>
                <a:spcPct val="100000"/>
              </a:lnSpc>
              <a:spcBef>
                <a:spcPts val="595"/>
              </a:spcBef>
              <a:buClr>
                <a:srgbClr val="0070C0"/>
              </a:buClr>
              <a:buFont typeface="Arial"/>
              <a:buChar char="▪"/>
              <a:tabLst>
                <a:tab pos="560705" algn="l"/>
                <a:tab pos="561340" algn="l"/>
              </a:tabLst>
            </a:pPr>
            <a:r>
              <a:rPr lang="en-US" sz="1600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Safe routes to school</a:t>
            </a:r>
          </a:p>
          <a:p>
            <a:pPr marL="561340" lvl="1" indent="-228600">
              <a:lnSpc>
                <a:spcPct val="100000"/>
              </a:lnSpc>
              <a:spcBef>
                <a:spcPts val="595"/>
              </a:spcBef>
              <a:buClr>
                <a:srgbClr val="0070C0"/>
              </a:buClr>
              <a:buFont typeface="Arial"/>
              <a:buChar char="▪"/>
              <a:tabLst>
                <a:tab pos="560705" algn="l"/>
                <a:tab pos="561340" algn="l"/>
              </a:tabLst>
            </a:pPr>
            <a:r>
              <a:rPr lang="en-US" sz="1600" spc="-1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Vulnerable road user safety assessments.</a:t>
            </a:r>
            <a:endParaRPr sz="16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815038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7011" y="172077"/>
            <a:ext cx="7320682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100" spc="-5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Transportation Alternatives</a:t>
            </a:r>
            <a:endParaRPr sz="31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6472" y="596926"/>
            <a:ext cx="6870065" cy="4316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30"/>
              </a:spcBef>
              <a:buClr>
                <a:srgbClr val="0070C0"/>
              </a:buClr>
              <a:buFont typeface="Arial"/>
              <a:buChar char="▪"/>
              <a:tabLst>
                <a:tab pos="240665" algn="l"/>
                <a:tab pos="241300" algn="l"/>
              </a:tabLst>
            </a:pPr>
            <a:endParaRPr lang="en-US" sz="2000" spc="-10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30"/>
              </a:spcBef>
              <a:buClr>
                <a:srgbClr val="0070C0"/>
              </a:buClr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lang="en-US" sz="2000" spc="-10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Eligible Entities</a:t>
            </a:r>
          </a:p>
          <a:p>
            <a:pPr marL="698500" lvl="1" indent="-228600">
              <a:spcBef>
                <a:spcPts val="1530"/>
              </a:spcBef>
              <a:buClr>
                <a:srgbClr val="0070C0"/>
              </a:buClr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lang="en-US" sz="1600" spc="-10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Local Governments</a:t>
            </a:r>
          </a:p>
          <a:p>
            <a:pPr marL="698500" lvl="1" indent="-228600">
              <a:spcBef>
                <a:spcPts val="1530"/>
              </a:spcBef>
              <a:buClr>
                <a:srgbClr val="0070C0"/>
              </a:buClr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lang="en-US" sz="1600" spc="-10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Regional Transportation Authorities</a:t>
            </a:r>
          </a:p>
          <a:p>
            <a:pPr marL="698500" lvl="1" indent="-228600">
              <a:spcBef>
                <a:spcPts val="1530"/>
              </a:spcBef>
              <a:buClr>
                <a:srgbClr val="0070C0"/>
              </a:buClr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lang="en-US" sz="1600" spc="-10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Transit Agencies</a:t>
            </a:r>
          </a:p>
          <a:p>
            <a:pPr marL="698500" lvl="1" indent="-228600">
              <a:spcBef>
                <a:spcPts val="1530"/>
              </a:spcBef>
              <a:buClr>
                <a:srgbClr val="0070C0"/>
              </a:buClr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lang="en-US" sz="1600" spc="-10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Natural Resource or public lands agencies</a:t>
            </a:r>
          </a:p>
          <a:p>
            <a:pPr marL="698500" lvl="1" indent="-228600">
              <a:spcBef>
                <a:spcPts val="1530"/>
              </a:spcBef>
              <a:buClr>
                <a:srgbClr val="0070C0"/>
              </a:buClr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lang="en-US" sz="1600" spc="-10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School districts</a:t>
            </a:r>
          </a:p>
          <a:p>
            <a:pPr marL="698500" lvl="1" indent="-228600">
              <a:spcBef>
                <a:spcPts val="1530"/>
              </a:spcBef>
              <a:buClr>
                <a:srgbClr val="0070C0"/>
              </a:buClr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lang="en-US" sz="1600" spc="-10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Tribal governments</a:t>
            </a:r>
          </a:p>
          <a:p>
            <a:pPr marL="698500" lvl="1" indent="-228600">
              <a:spcBef>
                <a:spcPts val="1530"/>
              </a:spcBef>
              <a:buClr>
                <a:srgbClr val="0070C0"/>
              </a:buClr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lang="en-US" sz="1600" spc="-10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MPO serving less than 200,000 populations</a:t>
            </a:r>
          </a:p>
          <a:p>
            <a:pPr marL="698500" lvl="1" indent="-228600">
              <a:spcBef>
                <a:spcPts val="1530"/>
              </a:spcBef>
              <a:buClr>
                <a:srgbClr val="0070C0"/>
              </a:buClr>
              <a:buFont typeface="Arial"/>
              <a:buChar char="▪"/>
              <a:tabLst>
                <a:tab pos="240665" algn="l"/>
                <a:tab pos="241300" algn="l"/>
              </a:tabLst>
            </a:pPr>
            <a:r>
              <a:rPr lang="en-US" sz="1600" spc="-10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Non-profit entity</a:t>
            </a:r>
            <a:endParaRPr lang="en-US" sz="1600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197367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2072" y="174862"/>
            <a:ext cx="63437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Transportation Alternative Program (TAP)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Funding provided through the IIJA-BIL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2261" y="1456448"/>
            <a:ext cx="61006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Safety Components of TAP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ADA compliant sidewalks and trails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Bicycle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Pedestrian and bicycle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Traffic calming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Streetscapes or Enhancements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Lighting and other safety related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0"/>
          <a:stretch/>
        </p:blipFill>
        <p:spPr>
          <a:xfrm>
            <a:off x="9022270" y="1876079"/>
            <a:ext cx="2957893" cy="3131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6" y="1951241"/>
            <a:ext cx="2836305" cy="378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94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491" y="228600"/>
            <a:ext cx="4121548" cy="4858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1" y="2925926"/>
            <a:ext cx="2438400" cy="1816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91" y="228600"/>
            <a:ext cx="3254640" cy="2440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3599" y="4470197"/>
            <a:ext cx="2065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Typical Safety Improvements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9015" y="1244095"/>
            <a:ext cx="4572798" cy="2626106"/>
          </a:xfrm>
          <a:prstGeom prst="rect">
            <a:avLst/>
          </a:prstGeom>
        </p:spPr>
      </p:pic>
      <p:pic>
        <p:nvPicPr>
          <p:cNvPr id="1026" name="Picture 2" descr="School Zone Sign">
            <a:extLst>
              <a:ext uri="{FF2B5EF4-FFF2-40B4-BE49-F238E27FC236}">
                <a16:creationId xmlns:a16="http://schemas.microsoft.com/office/drawing/2014/main" id="{36B0F2E1-552B-4031-A756-FF36BE7D9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031" y="4008804"/>
            <a:ext cx="1605578" cy="160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869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8753764" cy="5786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29800" y="1447800"/>
            <a:ext cx="2090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Bicycle Safety</a:t>
            </a:r>
          </a:p>
          <a:p>
            <a:r>
              <a:rPr lang="en-US" sz="2400" dirty="0"/>
              <a:t>And Road Diets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48264" y="3255765"/>
            <a:ext cx="23336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Also includes:</a:t>
            </a:r>
          </a:p>
          <a:p>
            <a:r>
              <a:rPr lang="en-US" sz="1600" dirty="0"/>
              <a:t>Off-road trails,</a:t>
            </a:r>
          </a:p>
          <a:p>
            <a:r>
              <a:rPr lang="en-US" sz="1600" dirty="0"/>
              <a:t>Rails to Trails</a:t>
            </a:r>
          </a:p>
          <a:p>
            <a:r>
              <a:rPr lang="en-US" sz="1600" dirty="0"/>
              <a:t>Vegetative Management</a:t>
            </a:r>
          </a:p>
          <a:p>
            <a:r>
              <a:rPr lang="en-US" sz="1600" dirty="0" err="1"/>
              <a:t>Stormwater</a:t>
            </a:r>
            <a:r>
              <a:rPr lang="en-US" sz="1600" dirty="0"/>
              <a:t> Management</a:t>
            </a:r>
          </a:p>
        </p:txBody>
      </p:sp>
    </p:spTree>
    <p:extLst>
      <p:ext uri="{BB962C8B-B14F-4D97-AF65-F5344CB8AC3E}">
        <p14:creationId xmlns:p14="http://schemas.microsoft.com/office/powerpoint/2010/main" val="65158743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737" y="413707"/>
            <a:ext cx="7734934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100" spc="-2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TAP PROCESS PRIOR TO AWARD</a:t>
            </a:r>
            <a:endParaRPr sz="31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3078" y="1202061"/>
            <a:ext cx="99415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80"/>
              </a:spcBef>
              <a:buClr>
                <a:srgbClr val="0070C0"/>
              </a:buClr>
              <a:tabLst>
                <a:tab pos="241300" algn="l"/>
              </a:tabLst>
            </a:pPr>
            <a:r>
              <a:rPr lang="en-US" sz="2400" b="1" spc="-5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TAP Projects are Awarded Through a Competitive Application Process</a:t>
            </a:r>
            <a:endParaRPr sz="24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DA9EE-2569-7588-A4C3-BCCA516C2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79" y="1887307"/>
            <a:ext cx="5934903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4660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A21F79D-CA8E-F5C3-B80B-712F114EF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855" y="1166277"/>
            <a:ext cx="6473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 Set Aside - $22.3 million annually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Arial" panose="020B0604020202020204" pitchFamily="34" charset="0"/>
              </a:rPr>
              <a:t>April 2023 award will be $44.6 million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6C6FA60-C45D-0415-3D8B-C72E1D90C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477839"/>
              </p:ext>
            </p:extLst>
          </p:nvPr>
        </p:nvGraphicFramePr>
        <p:xfrm>
          <a:off x="822960" y="2235200"/>
          <a:ext cx="991615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693">
                  <a:extLst>
                    <a:ext uri="{9D8B030D-6E8A-4147-A177-3AD203B41FA5}">
                      <a16:colId xmlns:a16="http://schemas.microsoft.com/office/drawing/2014/main" val="835271559"/>
                    </a:ext>
                  </a:extLst>
                </a:gridCol>
                <a:gridCol w="1652693">
                  <a:extLst>
                    <a:ext uri="{9D8B030D-6E8A-4147-A177-3AD203B41FA5}">
                      <a16:colId xmlns:a16="http://schemas.microsoft.com/office/drawing/2014/main" val="2937501186"/>
                    </a:ext>
                  </a:extLst>
                </a:gridCol>
                <a:gridCol w="1652693">
                  <a:extLst>
                    <a:ext uri="{9D8B030D-6E8A-4147-A177-3AD203B41FA5}">
                      <a16:colId xmlns:a16="http://schemas.microsoft.com/office/drawing/2014/main" val="2123157978"/>
                    </a:ext>
                  </a:extLst>
                </a:gridCol>
                <a:gridCol w="1652693">
                  <a:extLst>
                    <a:ext uri="{9D8B030D-6E8A-4147-A177-3AD203B41FA5}">
                      <a16:colId xmlns:a16="http://schemas.microsoft.com/office/drawing/2014/main" val="2878567441"/>
                    </a:ext>
                  </a:extLst>
                </a:gridCol>
                <a:gridCol w="1652693">
                  <a:extLst>
                    <a:ext uri="{9D8B030D-6E8A-4147-A177-3AD203B41FA5}">
                      <a16:colId xmlns:a16="http://schemas.microsoft.com/office/drawing/2014/main" val="1855155459"/>
                    </a:ext>
                  </a:extLst>
                </a:gridCol>
                <a:gridCol w="1652693">
                  <a:extLst>
                    <a:ext uri="{9D8B030D-6E8A-4147-A177-3AD203B41FA5}">
                      <a16:colId xmlns:a16="http://schemas.microsoft.com/office/drawing/2014/main" val="34311253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Over 200K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50K-200K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5K-50K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 than 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784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$5,324,004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$703,983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$2,288,847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$4,848,899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$9,149,069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$22,314,804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6067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635C81F-0BE4-9EA2-BF76-08FFB5E862A0}"/>
              </a:ext>
            </a:extLst>
          </p:cNvPr>
          <p:cNvSpPr txBox="1"/>
          <p:nvPr/>
        </p:nvSpPr>
        <p:spPr>
          <a:xfrm>
            <a:off x="1087120" y="335280"/>
            <a:ext cx="2546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TAP Funding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D0CF86-2B79-DF3D-BB12-F5B456D705A6}"/>
              </a:ext>
            </a:extLst>
          </p:cNvPr>
          <p:cNvSpPr txBox="1"/>
          <p:nvPr/>
        </p:nvSpPr>
        <p:spPr>
          <a:xfrm>
            <a:off x="822960" y="3429000"/>
            <a:ext cx="44734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0-5K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100%</a:t>
            </a:r>
            <a:r>
              <a:rPr lang="en-US" sz="2000" dirty="0"/>
              <a:t>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90/10%</a:t>
            </a:r>
            <a:r>
              <a:rPr lang="en-US" sz="2000" dirty="0"/>
              <a:t> Construction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Suggested project size less than $700K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7D48AF-592A-DA7A-C896-E3F4EB3B41BF}"/>
              </a:ext>
            </a:extLst>
          </p:cNvPr>
          <p:cNvSpPr txBox="1"/>
          <p:nvPr/>
        </p:nvSpPr>
        <p:spPr>
          <a:xfrm>
            <a:off x="6096000" y="3429000"/>
            <a:ext cx="5208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All other categories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80/20% matching for construction and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Overmatch encouraged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Suggested project size $1 million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357BF3-49DD-F642-4EFF-BC8692519957}"/>
              </a:ext>
            </a:extLst>
          </p:cNvPr>
          <p:cNvSpPr txBox="1"/>
          <p:nvPr/>
        </p:nvSpPr>
        <p:spPr>
          <a:xfrm>
            <a:off x="2590596" y="5019808"/>
            <a:ext cx="610108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ACOG/INCOG cities inside UZA boundaries can apply for statewide funding if &lt; 20,000 population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52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2068</TotalTime>
  <Words>477</Words>
  <Application>Microsoft Office PowerPoint</Application>
  <PresentationFormat>Widescreen</PresentationFormat>
  <Paragraphs>121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Transportation Alternatives</vt:lpstr>
      <vt:lpstr>Transportation Alternatives</vt:lpstr>
      <vt:lpstr>PowerPoint Presentation</vt:lpstr>
      <vt:lpstr>PowerPoint Presentation</vt:lpstr>
      <vt:lpstr>PowerPoint Presentation</vt:lpstr>
      <vt:lpstr>TAP PROCESS PRIOR TO AWARD</vt:lpstr>
      <vt:lpstr>PowerPoint Presentation</vt:lpstr>
      <vt:lpstr>BEFORE AND AFTER</vt:lpstr>
      <vt:lpstr>PowerPoint Presentation</vt:lpstr>
      <vt:lpstr>Local Government Division - New</vt:lpstr>
      <vt:lpstr>Additional Information</vt:lpstr>
    </vt:vector>
  </TitlesOfParts>
  <Company>State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Madison Schein</dc:creator>
  <cp:lastModifiedBy>Julie Sanders</cp:lastModifiedBy>
  <cp:revision>81</cp:revision>
  <cp:lastPrinted>2021-09-14T20:40:09Z</cp:lastPrinted>
  <dcterms:created xsi:type="dcterms:W3CDTF">2020-06-16T13:01:02Z</dcterms:created>
  <dcterms:modified xsi:type="dcterms:W3CDTF">2022-10-13T16:13:55Z</dcterms:modified>
</cp:coreProperties>
</file>