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7011975" cy="9297975"/>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jqZz7eX2aaA/w9UVzyDkxfVCrX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hanler Cor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17T15:37:40.854">
    <p:pos x="10" y="10"/>
    <p:text/>
    <p:extLst>
      <p:ext uri="{C676402C-5697-4E1C-873F-D02D1690AC5C}">
        <p15:threadingInfo timeZoneBias="0"/>
      </p:ext>
      <p:ext uri="http://customooxmlschemas.google.com/">
        <go:slidesCustomData xmlns:go="http://customooxmlschemas.google.com/" commentPostId="AAAA03IUfU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528" cy="46651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1837" y="0"/>
            <a:ext cx="3038528" cy="46651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31475"/>
            <a:ext cx="3038528" cy="46651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1837" y="8831475"/>
            <a:ext cx="3038528" cy="46651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3971837" y="8831475"/>
            <a:ext cx="3038528" cy="46651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232989" lvl="0" marL="232989" rtl="0" algn="l">
              <a:lnSpc>
                <a:spcPct val="100000"/>
              </a:lnSpc>
              <a:spcBef>
                <a:spcPts val="0"/>
              </a:spcBef>
              <a:spcAft>
                <a:spcPts val="0"/>
              </a:spcAft>
              <a:buClr>
                <a:schemeClr val="dk1"/>
              </a:buClr>
              <a:buSzPts val="1200"/>
              <a:buFont typeface="Calibri"/>
              <a:buAutoNum type="arabicPeriod"/>
            </a:pPr>
            <a:r>
              <a:rPr lang="en-US"/>
              <a:t>---- they are thinking ore about how their vehicles operate, If they need potholes fixed in their regular roads, how long they need to be open</a:t>
            </a:r>
            <a:endParaRPr/>
          </a:p>
          <a:p>
            <a:pPr indent="-232987" lvl="1" marL="698967" rtl="0" algn="l">
              <a:lnSpc>
                <a:spcPct val="100000"/>
              </a:lnSpc>
              <a:spcBef>
                <a:spcPts val="0"/>
              </a:spcBef>
              <a:spcAft>
                <a:spcPts val="0"/>
              </a:spcAft>
              <a:buClr>
                <a:schemeClr val="dk1"/>
              </a:buClr>
              <a:buSzPts val="1200"/>
              <a:buFont typeface="Calibri"/>
              <a:buAutoNum type="arabicPeriod"/>
            </a:pPr>
            <a:r>
              <a:rPr lang="en-US"/>
              <a:t>I think about issues people are having weather that is with the transit system directly or if it’s a mobility issue </a:t>
            </a:r>
            <a:endParaRPr/>
          </a:p>
          <a:p>
            <a:pPr indent="-232989" lvl="0" marL="232989" rtl="0" algn="l">
              <a:lnSpc>
                <a:spcPct val="100000"/>
              </a:lnSpc>
              <a:spcBef>
                <a:spcPts val="0"/>
              </a:spcBef>
              <a:spcAft>
                <a:spcPts val="0"/>
              </a:spcAft>
              <a:buClr>
                <a:schemeClr val="dk1"/>
              </a:buClr>
              <a:buSzPts val="1200"/>
              <a:buFont typeface="Calibri"/>
              <a:buAutoNum type="arabicPeriod"/>
            </a:pPr>
            <a:r>
              <a:rPr lang="en-US"/>
              <a:t>A transit agency is only able to control their services and their services only.</a:t>
            </a:r>
            <a:endParaRPr/>
          </a:p>
          <a:p>
            <a:pPr indent="-232987" lvl="1" marL="698967" rtl="0" algn="l">
              <a:lnSpc>
                <a:spcPct val="100000"/>
              </a:lnSpc>
              <a:spcBef>
                <a:spcPts val="0"/>
              </a:spcBef>
              <a:spcAft>
                <a:spcPts val="0"/>
              </a:spcAft>
              <a:buClr>
                <a:schemeClr val="dk1"/>
              </a:buClr>
              <a:buSzPts val="1200"/>
              <a:buFont typeface="Calibri"/>
              <a:buAutoNum type="arabicPeriod"/>
            </a:pPr>
            <a:r>
              <a:rPr lang="en-US"/>
              <a:t>I am able to look at all of the transits in my area and see if we can coordinate them together if needed. </a:t>
            </a:r>
            <a:endParaRPr/>
          </a:p>
          <a:p>
            <a:pPr indent="-232989" lvl="0" marL="232989" rtl="0" algn="l">
              <a:lnSpc>
                <a:spcPct val="100000"/>
              </a:lnSpc>
              <a:spcBef>
                <a:spcPts val="0"/>
              </a:spcBef>
              <a:spcAft>
                <a:spcPts val="0"/>
              </a:spcAft>
              <a:buClr>
                <a:schemeClr val="dk1"/>
              </a:buClr>
              <a:buSzPts val="1200"/>
              <a:buFont typeface="Calibri"/>
              <a:buAutoNum type="arabicPeriod"/>
            </a:pPr>
            <a:r>
              <a:rPr lang="en-US"/>
              <a:t>Transit continuously want to make their services better</a:t>
            </a:r>
            <a:endParaRPr/>
          </a:p>
          <a:p>
            <a:pPr indent="-232987" lvl="1" marL="698967" rtl="0" algn="l">
              <a:lnSpc>
                <a:spcPct val="100000"/>
              </a:lnSpc>
              <a:spcBef>
                <a:spcPts val="0"/>
              </a:spcBef>
              <a:spcAft>
                <a:spcPts val="0"/>
              </a:spcAft>
              <a:buClr>
                <a:schemeClr val="dk1"/>
              </a:buClr>
              <a:buSzPts val="1200"/>
              <a:buFont typeface="Calibri"/>
              <a:buAutoNum type="arabicPeriod"/>
            </a:pPr>
            <a:r>
              <a:rPr lang="en-US"/>
              <a:t>I am here to advocate for improvement on a wider scale. </a:t>
            </a:r>
            <a:endParaRPr/>
          </a:p>
        </p:txBody>
      </p:sp>
      <p:sp>
        <p:nvSpPr>
          <p:cNvPr id="222" name="Google Shape;222;p10: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2f17b136fa_0_0:notes"/>
          <p:cNvSpPr txBox="1"/>
          <p:nvPr>
            <p:ph idx="1" type="body"/>
          </p:nvPr>
        </p:nvSpPr>
        <p:spPr>
          <a:xfrm>
            <a:off x="701197" y="4474650"/>
            <a:ext cx="5609700" cy="36612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6" name="Google Shape;246;g22f17b136fa_0_0:notes"/>
          <p:cNvSpPr/>
          <p:nvPr>
            <p:ph idx="2" type="sldImg"/>
          </p:nvPr>
        </p:nvSpPr>
        <p:spPr>
          <a:xfrm>
            <a:off x="701197" y="1162247"/>
            <a:ext cx="5609700" cy="313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04" name="Google Shape;304;p12: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3: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28" name="Google Shape;328;p13: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 I’ll explain that more thought the presentation but I am more focused on how people maneuver around the community. This is essential because transportation goes into something bigger than just vehicles and busses. This Is about saving the mental health and physical health of people. </a:t>
            </a:r>
            <a:endParaRPr/>
          </a:p>
          <a:p>
            <a:pPr indent="-174740" lvl="2" marL="1106698" rtl="0" algn="l">
              <a:lnSpc>
                <a:spcPct val="100000"/>
              </a:lnSpc>
              <a:spcBef>
                <a:spcPts val="0"/>
              </a:spcBef>
              <a:spcAft>
                <a:spcPts val="0"/>
              </a:spcAft>
              <a:buClr>
                <a:schemeClr val="dk1"/>
              </a:buClr>
              <a:buSzPts val="1200"/>
              <a:buFont typeface="Arial"/>
              <a:buChar char="•"/>
            </a:pPr>
            <a:r>
              <a:rPr lang="en-US"/>
              <a:t>Isolation with older adults is an issue</a:t>
            </a:r>
            <a:endParaRPr/>
          </a:p>
          <a:p>
            <a:pPr indent="-174740" lvl="2" marL="1106698" rtl="0" algn="l">
              <a:lnSpc>
                <a:spcPct val="100000"/>
              </a:lnSpc>
              <a:spcBef>
                <a:spcPts val="0"/>
              </a:spcBef>
              <a:spcAft>
                <a:spcPts val="0"/>
              </a:spcAft>
              <a:buClr>
                <a:schemeClr val="dk1"/>
              </a:buClr>
              <a:buSzPts val="1200"/>
              <a:buFont typeface="Arial"/>
              <a:buChar char="•"/>
            </a:pPr>
            <a:r>
              <a:rPr lang="en-US"/>
              <a:t>Connecting with new people for individuals of all ages is important for mental health</a:t>
            </a:r>
            <a:endParaRPr/>
          </a:p>
          <a:p>
            <a:pPr indent="-174740" lvl="2" marL="1106698" rtl="0" algn="l">
              <a:lnSpc>
                <a:spcPct val="100000"/>
              </a:lnSpc>
              <a:spcBef>
                <a:spcPts val="0"/>
              </a:spcBef>
              <a:spcAft>
                <a:spcPts val="0"/>
              </a:spcAft>
              <a:buClr>
                <a:schemeClr val="dk1"/>
              </a:buClr>
              <a:buSzPts val="1200"/>
              <a:buFont typeface="Arial"/>
              <a:buChar char="•"/>
            </a:pPr>
            <a:r>
              <a:rPr lang="en-US"/>
              <a:t>Getting people to doctors appointments</a:t>
            </a:r>
            <a:endParaRPr/>
          </a:p>
          <a:p>
            <a:pPr indent="-174740" lvl="2" marL="1106698" rtl="0" algn="l">
              <a:lnSpc>
                <a:spcPct val="100000"/>
              </a:lnSpc>
              <a:spcBef>
                <a:spcPts val="0"/>
              </a:spcBef>
              <a:spcAft>
                <a:spcPts val="0"/>
              </a:spcAft>
              <a:buClr>
                <a:schemeClr val="dk1"/>
              </a:buClr>
              <a:buSzPts val="1200"/>
              <a:buFont typeface="Arial"/>
              <a:buChar char="•"/>
            </a:pPr>
            <a:r>
              <a:rPr lang="en-US"/>
              <a:t>Etc.. </a:t>
            </a:r>
            <a:endParaRPr/>
          </a:p>
          <a:p>
            <a:pPr indent="0" lvl="0" marL="0" rtl="0" algn="l">
              <a:lnSpc>
                <a:spcPct val="100000"/>
              </a:lnSpc>
              <a:spcBef>
                <a:spcPts val="0"/>
              </a:spcBef>
              <a:spcAft>
                <a:spcPts val="0"/>
              </a:spcAft>
              <a:buSzPts val="1400"/>
              <a:buNone/>
            </a:pPr>
            <a:r>
              <a:rPr lang="en-US"/>
              <a:t>2.) I am continuously thinking about ALL of the transportation providers in the area </a:t>
            </a:r>
            <a:endParaRPr/>
          </a:p>
          <a:p>
            <a:pPr indent="-174740" lvl="2" marL="1106698" rtl="0" algn="l">
              <a:lnSpc>
                <a:spcPct val="100000"/>
              </a:lnSpc>
              <a:spcBef>
                <a:spcPts val="0"/>
              </a:spcBef>
              <a:spcAft>
                <a:spcPts val="0"/>
              </a:spcAft>
              <a:buClr>
                <a:schemeClr val="dk1"/>
              </a:buClr>
              <a:buSzPts val="1200"/>
              <a:buFont typeface="Arial"/>
              <a:buChar char="•"/>
            </a:pPr>
            <a:r>
              <a:rPr lang="en-US"/>
              <a:t>How can I make them better</a:t>
            </a:r>
            <a:endParaRPr/>
          </a:p>
          <a:p>
            <a:pPr indent="-174740" lvl="2" marL="1106698" rtl="0" algn="l">
              <a:lnSpc>
                <a:spcPct val="100000"/>
              </a:lnSpc>
              <a:spcBef>
                <a:spcPts val="0"/>
              </a:spcBef>
              <a:spcAft>
                <a:spcPts val="0"/>
              </a:spcAft>
              <a:buClr>
                <a:schemeClr val="dk1"/>
              </a:buClr>
              <a:buSzPts val="1200"/>
              <a:buFont typeface="Arial"/>
              <a:buChar char="•"/>
            </a:pPr>
            <a:r>
              <a:rPr lang="en-US"/>
              <a:t>How can I help them </a:t>
            </a:r>
            <a:endParaRPr/>
          </a:p>
          <a:p>
            <a:pPr indent="-174740" lvl="2" marL="1106698" rtl="0" algn="l">
              <a:lnSpc>
                <a:spcPct val="100000"/>
              </a:lnSpc>
              <a:spcBef>
                <a:spcPts val="0"/>
              </a:spcBef>
              <a:spcAft>
                <a:spcPts val="0"/>
              </a:spcAft>
              <a:buClr>
                <a:schemeClr val="dk1"/>
              </a:buClr>
              <a:buSzPts val="1200"/>
              <a:buFont typeface="Arial"/>
              <a:buChar char="•"/>
            </a:pPr>
            <a:r>
              <a:rPr lang="en-US"/>
              <a:t>How can I bring them all together to provide different options to meet community needs</a:t>
            </a:r>
            <a:endParaRPr/>
          </a:p>
          <a:p>
            <a:pPr indent="0" lvl="0" marL="0" rtl="0" algn="l">
              <a:lnSpc>
                <a:spcPct val="100000"/>
              </a:lnSpc>
              <a:spcBef>
                <a:spcPts val="0"/>
              </a:spcBef>
              <a:spcAft>
                <a:spcPts val="0"/>
              </a:spcAft>
              <a:buSzPts val="1400"/>
              <a:buNone/>
            </a:pPr>
            <a:r>
              <a:rPr lang="en-US"/>
              <a:t>3.) Listening to the public and advocating for more resources  </a:t>
            </a:r>
            <a:endParaRPr/>
          </a:p>
        </p:txBody>
      </p:sp>
      <p:sp>
        <p:nvSpPr>
          <p:cNvPr id="101" name="Google Shape;101;p2:notes"/>
          <p:cNvSpPr txBox="1"/>
          <p:nvPr>
            <p:ph idx="12" type="sldNum"/>
          </p:nvPr>
        </p:nvSpPr>
        <p:spPr>
          <a:xfrm>
            <a:off x="3971837" y="8831475"/>
            <a:ext cx="3038528" cy="46651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434975" y="708025"/>
            <a:ext cx="6311900" cy="3549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718409" y="4496289"/>
            <a:ext cx="5743985" cy="4259641"/>
          </a:xfrm>
          <a:prstGeom prst="rect">
            <a:avLst/>
          </a:prstGeom>
          <a:noFill/>
          <a:ln>
            <a:noFill/>
          </a:ln>
        </p:spPr>
        <p:txBody>
          <a:bodyPr anchorCtr="0" anchor="t" bIns="46525" lIns="93075" spcFirstLastPara="1" rIns="93075" wrap="square" tIns="46525">
            <a:noAutofit/>
          </a:bodyPr>
          <a:lstStyle/>
          <a:p>
            <a:pPr indent="0" lvl="0" marL="0" rtl="0" algn="l">
              <a:lnSpc>
                <a:spcPct val="100000"/>
              </a:lnSpc>
              <a:spcBef>
                <a:spcPts val="0"/>
              </a:spcBef>
              <a:spcAft>
                <a:spcPts val="0"/>
              </a:spcAft>
              <a:buSzPts val="1400"/>
              <a:buNone/>
            </a:pPr>
            <a:r>
              <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This program can be placed in multiple agencies and that we are looking to place this program in a variety of different agencies to expand statewide.</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Cristi is just getting started and will be gathering data/ building her network/ building relationship with the community. </a:t>
            </a:r>
            <a:endParaRPr/>
          </a:p>
        </p:txBody>
      </p:sp>
      <p:sp>
        <p:nvSpPr>
          <p:cNvPr id="122" name="Google Shape;122;p3:notes"/>
          <p:cNvSpPr txBox="1"/>
          <p:nvPr>
            <p:ph idx="12" type="sldNum"/>
          </p:nvPr>
        </p:nvSpPr>
        <p:spPr>
          <a:xfrm>
            <a:off x="4067712" y="8990957"/>
            <a:ext cx="3111461" cy="473293"/>
          </a:xfrm>
          <a:prstGeom prst="rect">
            <a:avLst/>
          </a:prstGeom>
          <a:noFill/>
          <a:ln>
            <a:noFill/>
          </a:ln>
        </p:spPr>
        <p:txBody>
          <a:bodyPr anchorCtr="0" anchor="b" bIns="46525" lIns="93075" spcFirstLastPara="1" rIns="93075" wrap="square" tIns="465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174742" lvl="0" marL="174742" rtl="0" algn="l">
              <a:lnSpc>
                <a:spcPct val="100000"/>
              </a:lnSpc>
              <a:spcBef>
                <a:spcPts val="0"/>
              </a:spcBef>
              <a:spcAft>
                <a:spcPts val="0"/>
              </a:spcAft>
              <a:buClr>
                <a:schemeClr val="dk1"/>
              </a:buClr>
              <a:buSzPts val="1200"/>
              <a:buFont typeface="Arial"/>
              <a:buChar char="•"/>
            </a:pPr>
            <a:r>
              <a:rPr lang="en-US"/>
              <a:t>I am a Social worker for transportation --- the easiest way to think about it. </a:t>
            </a:r>
            <a:endParaRPr/>
          </a:p>
          <a:p>
            <a:pPr indent="0" lvl="0" marL="0" rtl="0" algn="l">
              <a:lnSpc>
                <a:spcPct val="100000"/>
              </a:lnSpc>
              <a:spcBef>
                <a:spcPts val="0"/>
              </a:spcBef>
              <a:spcAft>
                <a:spcPts val="0"/>
              </a:spcAft>
              <a:buSzPts val="1400"/>
              <a:buNone/>
            </a:pPr>
            <a:r>
              <a:t/>
            </a:r>
            <a:endParaRPr/>
          </a:p>
          <a:p>
            <a:pPr indent="-174742" lvl="0" marL="174742" rtl="0" algn="l">
              <a:lnSpc>
                <a:spcPct val="100000"/>
              </a:lnSpc>
              <a:spcBef>
                <a:spcPts val="0"/>
              </a:spcBef>
              <a:spcAft>
                <a:spcPts val="0"/>
              </a:spcAft>
              <a:buClr>
                <a:schemeClr val="dk1"/>
              </a:buClr>
              <a:buSzPts val="1200"/>
              <a:buFont typeface="Arial"/>
              <a:buChar char="•"/>
            </a:pPr>
            <a:r>
              <a:rPr lang="en-US"/>
              <a:t>A lot of times I am the middle man is the process of helping people. -- I listen to the people I serve and find a solution to their transportation problems. </a:t>
            </a:r>
            <a:endParaRPr/>
          </a:p>
          <a:p>
            <a:pPr indent="0" lvl="0" marL="0" rtl="0" algn="l">
              <a:lnSpc>
                <a:spcPct val="100000"/>
              </a:lnSpc>
              <a:spcBef>
                <a:spcPts val="0"/>
              </a:spcBef>
              <a:spcAft>
                <a:spcPts val="0"/>
              </a:spcAft>
              <a:buSzPts val="1400"/>
              <a:buNone/>
            </a:pPr>
            <a:r>
              <a:t/>
            </a:r>
            <a:endParaRPr/>
          </a:p>
          <a:p>
            <a:pPr indent="-174742" lvl="0" marL="174742" rtl="0" algn="l">
              <a:lnSpc>
                <a:spcPct val="100000"/>
              </a:lnSpc>
              <a:spcBef>
                <a:spcPts val="0"/>
              </a:spcBef>
              <a:spcAft>
                <a:spcPts val="0"/>
              </a:spcAft>
              <a:buClr>
                <a:schemeClr val="dk1"/>
              </a:buClr>
              <a:buSzPts val="1200"/>
              <a:buFont typeface="Arial"/>
              <a:buChar char="•"/>
            </a:pPr>
            <a:r>
              <a:rPr lang="en-US"/>
              <a:t>If there isn’t a solution, its my job to make one through projects and advocacy. </a:t>
            </a:r>
            <a:endParaRPr/>
          </a:p>
        </p:txBody>
      </p:sp>
      <p:sp>
        <p:nvSpPr>
          <p:cNvPr id="129" name="Google Shape;129;p4: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174742" lvl="0" marL="174742" rtl="0" algn="l">
              <a:lnSpc>
                <a:spcPct val="100000"/>
              </a:lnSpc>
              <a:spcBef>
                <a:spcPts val="0"/>
              </a:spcBef>
              <a:spcAft>
                <a:spcPts val="0"/>
              </a:spcAft>
              <a:buClr>
                <a:schemeClr val="dk1"/>
              </a:buClr>
              <a:buSzPts val="1200"/>
              <a:buFont typeface="Arial"/>
              <a:buChar char="•"/>
            </a:pPr>
            <a:r>
              <a:rPr lang="en-US"/>
              <a:t>There is a strong emphasis on listening to my local community, conducting ongoing needs assessments, and designing services and programs to fit the identified needs. </a:t>
            </a:r>
            <a:endParaRPr/>
          </a:p>
          <a:p>
            <a:pPr indent="0" lvl="0" marL="0" rtl="0" algn="l">
              <a:lnSpc>
                <a:spcPct val="100000"/>
              </a:lnSpc>
              <a:spcBef>
                <a:spcPts val="0"/>
              </a:spcBef>
              <a:spcAft>
                <a:spcPts val="0"/>
              </a:spcAft>
              <a:buSzPts val="1400"/>
              <a:buNone/>
            </a:pPr>
            <a:r>
              <a:t/>
            </a:r>
            <a:endParaRPr/>
          </a:p>
          <a:p>
            <a:pPr indent="-174742" lvl="0" marL="174742" rtl="0" algn="l">
              <a:lnSpc>
                <a:spcPct val="100000"/>
              </a:lnSpc>
              <a:spcBef>
                <a:spcPts val="0"/>
              </a:spcBef>
              <a:spcAft>
                <a:spcPts val="0"/>
              </a:spcAft>
              <a:buClr>
                <a:schemeClr val="dk1"/>
              </a:buClr>
              <a:buSzPts val="1200"/>
              <a:buFont typeface="Arial"/>
              <a:buChar char="•"/>
            </a:pPr>
            <a:r>
              <a:rPr lang="en-US"/>
              <a:t>Mobility management begins and ends with a laser focus on transportation's many client  groups. -- current and potential riders, employers, economic development groups, local business associations, human service agencies and their clients, taxpayers and other funders, and local governments.</a:t>
            </a:r>
            <a:endParaRPr/>
          </a:p>
          <a:p>
            <a:pPr indent="0" lvl="0" marL="0" rtl="0" algn="l">
              <a:lnSpc>
                <a:spcPct val="100000"/>
              </a:lnSpc>
              <a:spcBef>
                <a:spcPts val="0"/>
              </a:spcBef>
              <a:spcAft>
                <a:spcPts val="0"/>
              </a:spcAft>
              <a:buSzPts val="1400"/>
              <a:buNone/>
            </a:pPr>
            <a:r>
              <a:t/>
            </a:r>
            <a:endParaRPr/>
          </a:p>
          <a:p>
            <a:pPr indent="-174742" lvl="0" marL="174742" rtl="0" algn="l">
              <a:lnSpc>
                <a:spcPct val="100000"/>
              </a:lnSpc>
              <a:spcBef>
                <a:spcPts val="0"/>
              </a:spcBef>
              <a:spcAft>
                <a:spcPts val="0"/>
              </a:spcAft>
              <a:buClr>
                <a:schemeClr val="dk1"/>
              </a:buClr>
              <a:buSzPts val="1200"/>
              <a:buFont typeface="Arial"/>
              <a:buChar char="•"/>
            </a:pPr>
            <a:r>
              <a:rPr lang="en-US"/>
              <a:t> I do this to effectively plan a responsive and sustainable transportation network for all these customers. </a:t>
            </a:r>
            <a:endParaRPr/>
          </a:p>
          <a:p>
            <a:pPr indent="0" lvl="0" marL="0" rtl="0" algn="l">
              <a:lnSpc>
                <a:spcPct val="100000"/>
              </a:lnSpc>
              <a:spcBef>
                <a:spcPts val="0"/>
              </a:spcBef>
              <a:spcAft>
                <a:spcPts val="0"/>
              </a:spcAft>
              <a:buSzPts val="1400"/>
              <a:buNone/>
            </a:pPr>
            <a:r>
              <a:t/>
            </a:r>
            <a:endParaRPr/>
          </a:p>
          <a:p>
            <a:pPr indent="-174742" lvl="0" marL="174742" rtl="0" algn="l">
              <a:lnSpc>
                <a:spcPct val="100000"/>
              </a:lnSpc>
              <a:spcBef>
                <a:spcPts val="0"/>
              </a:spcBef>
              <a:spcAft>
                <a:spcPts val="0"/>
              </a:spcAft>
              <a:buClr>
                <a:schemeClr val="dk1"/>
              </a:buClr>
              <a:buSzPts val="1200"/>
              <a:buFont typeface="Arial"/>
              <a:buChar char="•"/>
            </a:pPr>
            <a:r>
              <a:rPr lang="en-US"/>
              <a:t>Empathy and an unbiased understanding of their needs, environment, and goals is essential.</a:t>
            </a:r>
            <a:endParaRPr/>
          </a:p>
          <a:p>
            <a:pPr indent="0" lvl="0" marL="0" rtl="0" algn="l">
              <a:lnSpc>
                <a:spcPct val="100000"/>
              </a:lnSpc>
              <a:spcBef>
                <a:spcPts val="0"/>
              </a:spcBef>
              <a:spcAft>
                <a:spcPts val="0"/>
              </a:spcAft>
              <a:buSzPts val="1400"/>
              <a:buNone/>
            </a:pPr>
            <a:r>
              <a:t/>
            </a:r>
            <a:endParaRPr/>
          </a:p>
          <a:p>
            <a:pPr indent="-174742" lvl="0" marL="174742" rtl="0" algn="l">
              <a:lnSpc>
                <a:spcPct val="100000"/>
              </a:lnSpc>
              <a:spcBef>
                <a:spcPts val="0"/>
              </a:spcBef>
              <a:spcAft>
                <a:spcPts val="0"/>
              </a:spcAft>
              <a:buClr>
                <a:schemeClr val="dk1"/>
              </a:buClr>
              <a:buSzPts val="1200"/>
              <a:buFont typeface="Arial"/>
              <a:buChar char="•"/>
            </a:pPr>
            <a:r>
              <a:rPr lang="en-US"/>
              <a:t> Being able to articulate this relationship between transportation and success in other sectors is an important step in strengthening support for community transportation options. </a:t>
            </a:r>
            <a:endParaRPr/>
          </a:p>
          <a:p>
            <a:pPr indent="0" lvl="0" marL="0" rtl="0" algn="l">
              <a:lnSpc>
                <a:spcPct val="100000"/>
              </a:lnSpc>
              <a:spcBef>
                <a:spcPts val="0"/>
              </a:spcBef>
              <a:spcAft>
                <a:spcPts val="0"/>
              </a:spcAft>
              <a:buSzPts val="1400"/>
              <a:buNone/>
            </a:pPr>
            <a:r>
              <a:t/>
            </a:r>
            <a:endParaRPr/>
          </a:p>
        </p:txBody>
      </p:sp>
      <p:sp>
        <p:nvSpPr>
          <p:cNvPr id="142" name="Google Shape;142;p5:notes"/>
          <p:cNvSpPr txBox="1"/>
          <p:nvPr>
            <p:ph idx="12" type="sldNum"/>
          </p:nvPr>
        </p:nvSpPr>
        <p:spPr>
          <a:xfrm>
            <a:off x="3971837" y="8831475"/>
            <a:ext cx="3038528" cy="46651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174742" lvl="0" marL="174742" rtl="0" algn="l">
              <a:lnSpc>
                <a:spcPct val="100000"/>
              </a:lnSpc>
              <a:spcBef>
                <a:spcPts val="0"/>
              </a:spcBef>
              <a:spcAft>
                <a:spcPts val="0"/>
              </a:spcAft>
              <a:buClr>
                <a:schemeClr val="dk1"/>
              </a:buClr>
              <a:buSzPts val="1200"/>
              <a:buFont typeface="Arial"/>
              <a:buChar char="•"/>
            </a:pPr>
            <a:r>
              <a:rPr lang="en-US"/>
              <a:t>The Coordinated plans are underway! </a:t>
            </a:r>
            <a:endParaRPr/>
          </a:p>
          <a:p>
            <a:pPr indent="-174742" lvl="0" marL="174742" rtl="0" algn="l">
              <a:lnSpc>
                <a:spcPct val="100000"/>
              </a:lnSpc>
              <a:spcBef>
                <a:spcPts val="0"/>
              </a:spcBef>
              <a:spcAft>
                <a:spcPts val="0"/>
              </a:spcAft>
              <a:buClr>
                <a:schemeClr val="dk1"/>
              </a:buClr>
              <a:buSzPts val="1200"/>
              <a:buFont typeface="Arial"/>
              <a:buChar char="•"/>
            </a:pPr>
            <a:r>
              <a:rPr lang="en-US"/>
              <a:t>What does this mean??</a:t>
            </a:r>
            <a:endParaRPr/>
          </a:p>
          <a:p>
            <a:pPr indent="-174742" lvl="1" marL="640720" rtl="0" algn="l">
              <a:lnSpc>
                <a:spcPct val="100000"/>
              </a:lnSpc>
              <a:spcBef>
                <a:spcPts val="0"/>
              </a:spcBef>
              <a:spcAft>
                <a:spcPts val="0"/>
              </a:spcAft>
              <a:buClr>
                <a:schemeClr val="dk1"/>
              </a:buClr>
              <a:buSzPts val="1200"/>
              <a:buFont typeface="Arial"/>
              <a:buChar char="•"/>
            </a:pPr>
            <a:r>
              <a:rPr lang="en-US"/>
              <a:t>The coordinated plan is a 4 year plan that lays out the guidelines for the needs in our community.</a:t>
            </a:r>
            <a:endParaRPr/>
          </a:p>
          <a:p>
            <a:pPr indent="-174740" lvl="2" marL="1106698" rtl="0" algn="l">
              <a:lnSpc>
                <a:spcPct val="100000"/>
              </a:lnSpc>
              <a:spcBef>
                <a:spcPts val="0"/>
              </a:spcBef>
              <a:spcAft>
                <a:spcPts val="0"/>
              </a:spcAft>
              <a:buClr>
                <a:schemeClr val="dk1"/>
              </a:buClr>
              <a:buSzPts val="1200"/>
              <a:buFont typeface="Arial"/>
              <a:buChar char="•"/>
            </a:pPr>
            <a:r>
              <a:rPr lang="en-US"/>
              <a:t>People need more access to prenatal care…. Put it in the plan </a:t>
            </a:r>
            <a:endParaRPr/>
          </a:p>
          <a:p>
            <a:pPr indent="-174740" lvl="2" marL="1106698" rtl="0" algn="l">
              <a:lnSpc>
                <a:spcPct val="100000"/>
              </a:lnSpc>
              <a:spcBef>
                <a:spcPts val="0"/>
              </a:spcBef>
              <a:spcAft>
                <a:spcPts val="0"/>
              </a:spcAft>
              <a:buClr>
                <a:schemeClr val="dk1"/>
              </a:buClr>
              <a:buSzPts val="1200"/>
              <a:buFont typeface="Arial"/>
              <a:buChar char="•"/>
            </a:pPr>
            <a:r>
              <a:rPr lang="en-US"/>
              <a:t>People need a bus that runs the same route all day.. Put it in the plan.</a:t>
            </a:r>
            <a:endParaRPr/>
          </a:p>
          <a:p>
            <a:pPr indent="-174742" lvl="1" marL="640720" rtl="0" algn="l">
              <a:lnSpc>
                <a:spcPct val="100000"/>
              </a:lnSpc>
              <a:spcBef>
                <a:spcPts val="0"/>
              </a:spcBef>
              <a:spcAft>
                <a:spcPts val="0"/>
              </a:spcAft>
              <a:buClr>
                <a:schemeClr val="dk1"/>
              </a:buClr>
              <a:buSzPts val="1200"/>
              <a:buFont typeface="Arial"/>
              <a:buChar char="•"/>
            </a:pPr>
            <a:r>
              <a:rPr lang="en-US"/>
              <a:t>This is a tie for you to be involved in the conversation. </a:t>
            </a:r>
            <a:endParaRPr/>
          </a:p>
          <a:p>
            <a:pPr indent="-174740" lvl="2" marL="1106698" rtl="0" algn="l">
              <a:lnSpc>
                <a:spcPct val="100000"/>
              </a:lnSpc>
              <a:spcBef>
                <a:spcPts val="0"/>
              </a:spcBef>
              <a:spcAft>
                <a:spcPts val="0"/>
              </a:spcAft>
              <a:buClr>
                <a:schemeClr val="dk1"/>
              </a:buClr>
              <a:buSzPts val="1200"/>
              <a:buFont typeface="Arial"/>
              <a:buChar char="•"/>
            </a:pPr>
            <a:r>
              <a:rPr lang="en-US"/>
              <a:t>We all know there is a need for more transportation. Its hard as social workers to know a client needs counseling and consistent doctor visits but--- </a:t>
            </a:r>
            <a:endParaRPr/>
          </a:p>
          <a:p>
            <a:pPr indent="-174740" lvl="2" marL="1106698" rtl="0" algn="l">
              <a:lnSpc>
                <a:spcPct val="100000"/>
              </a:lnSpc>
              <a:spcBef>
                <a:spcPts val="0"/>
              </a:spcBef>
              <a:spcAft>
                <a:spcPts val="0"/>
              </a:spcAft>
              <a:buClr>
                <a:schemeClr val="dk1"/>
              </a:buClr>
              <a:buSzPts val="1200"/>
              <a:buFont typeface="Arial"/>
              <a:buChar char="•"/>
            </a:pPr>
            <a:r>
              <a:rPr lang="en-US"/>
              <a:t>we have no way to make the treatment come full circle because we cant get them there in order to get the help they need. </a:t>
            </a:r>
            <a:endParaRPr/>
          </a:p>
          <a:p>
            <a:pPr indent="-174742" lvl="1" marL="640720" rtl="0" algn="l">
              <a:lnSpc>
                <a:spcPct val="100000"/>
              </a:lnSpc>
              <a:spcBef>
                <a:spcPts val="0"/>
              </a:spcBef>
              <a:spcAft>
                <a:spcPts val="0"/>
              </a:spcAft>
              <a:buClr>
                <a:schemeClr val="dk1"/>
              </a:buClr>
              <a:buSzPts val="1200"/>
              <a:buFont typeface="Arial"/>
              <a:buChar char="•"/>
            </a:pPr>
            <a:r>
              <a:rPr lang="en-US"/>
              <a:t>I will be contacting you all about the public meetings we are going to hold so that you have a seat at the table. </a:t>
            </a:r>
            <a:endParaRPr/>
          </a:p>
        </p:txBody>
      </p:sp>
      <p:sp>
        <p:nvSpPr>
          <p:cNvPr id="152" name="Google Shape;152;p6: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This goes for your services as well. Lots of time people call me and more often than not – as you all know – the solution is not a one size fits all. Most of the time people need more resources than just transportation. That’s when I connect and inform the client about your services. So I need to be educated on your programs as well.</a:t>
            </a:r>
            <a:endParaRPr/>
          </a:p>
        </p:txBody>
      </p:sp>
      <p:sp>
        <p:nvSpPr>
          <p:cNvPr id="162" name="Google Shape;162;p7:notes"/>
          <p:cNvSpPr txBox="1"/>
          <p:nvPr>
            <p:ph idx="12" type="sldNum"/>
          </p:nvPr>
        </p:nvSpPr>
        <p:spPr>
          <a:xfrm>
            <a:off x="3971837" y="8831475"/>
            <a:ext cx="3038528" cy="46651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8: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 regional mobility plan--- the coordinated plan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2.</a:t>
            </a:r>
            <a:endParaRPr/>
          </a:p>
          <a:p>
            <a:pPr indent="0" lvl="0" marL="0" rtl="0" algn="l">
              <a:lnSpc>
                <a:spcPct val="100000"/>
              </a:lnSpc>
              <a:spcBef>
                <a:spcPts val="0"/>
              </a:spcBef>
              <a:spcAft>
                <a:spcPts val="0"/>
              </a:spcAft>
              <a:buSzPts val="1400"/>
              <a:buNone/>
            </a:pPr>
            <a:r>
              <a:rPr lang="en-US"/>
              <a:t>3. -------- test and test again to make sure the solution works. We do this through surveys, public meetings, and OVER ALL handing over the decision to the public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4. -------- put it in the plan so its eligible for funding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5.-------- Implement the plan to close gaps and satisfy the needs that put the project into play in the first place.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LAST and FOREVER -------- Inform and connect</a:t>
            </a:r>
            <a:endParaRPr/>
          </a:p>
          <a:p>
            <a:pPr indent="-174742" lvl="5" marL="2504633" rtl="0" algn="l">
              <a:lnSpc>
                <a:spcPct val="100000"/>
              </a:lnSpc>
              <a:spcBef>
                <a:spcPts val="0"/>
              </a:spcBef>
              <a:spcAft>
                <a:spcPts val="0"/>
              </a:spcAft>
              <a:buClr>
                <a:schemeClr val="dk1"/>
              </a:buClr>
              <a:buSzPts val="1200"/>
              <a:buFont typeface="Arial"/>
              <a:buChar char="•"/>
            </a:pPr>
            <a:r>
              <a:rPr lang="en-US"/>
              <a:t>Let the public know what the solution ( the project) is and how to use it. </a:t>
            </a:r>
            <a:endParaRPr/>
          </a:p>
          <a:p>
            <a:pPr indent="-174742" lvl="0" marL="174742" rtl="0" algn="l">
              <a:lnSpc>
                <a:spcPct val="100000"/>
              </a:lnSpc>
              <a:spcBef>
                <a:spcPts val="0"/>
              </a:spcBef>
              <a:spcAft>
                <a:spcPts val="0"/>
              </a:spcAft>
              <a:buClr>
                <a:schemeClr val="dk1"/>
              </a:buClr>
              <a:buSzPts val="1200"/>
              <a:buFont typeface="Arial"/>
              <a:buChar char="•"/>
            </a:pPr>
            <a:r>
              <a:rPr lang="en-US"/>
              <a:t>Then we start over -------- Understand and advocate, coordinate and collaborate, inform and connect, launch and sustain </a:t>
            </a:r>
            <a:endParaRPr/>
          </a:p>
        </p:txBody>
      </p:sp>
      <p:sp>
        <p:nvSpPr>
          <p:cNvPr id="175" name="Google Shape;175;p8:notes"/>
          <p:cNvSpPr txBox="1"/>
          <p:nvPr>
            <p:ph idx="12" type="sldNum"/>
          </p:nvPr>
        </p:nvSpPr>
        <p:spPr>
          <a:xfrm>
            <a:off x="3971837" y="8831475"/>
            <a:ext cx="3038528" cy="46651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p:nvPr>
            <p:ph idx="2" type="sldImg"/>
          </p:nvPr>
        </p:nvSpPr>
        <p:spPr>
          <a:xfrm>
            <a:off x="715963" y="1162050"/>
            <a:ext cx="5580062"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9:notes"/>
          <p:cNvSpPr txBox="1"/>
          <p:nvPr>
            <p:ph idx="1" type="body"/>
          </p:nvPr>
        </p:nvSpPr>
        <p:spPr>
          <a:xfrm>
            <a:off x="701199" y="4474657"/>
            <a:ext cx="5609590" cy="366108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I am boots on the ground talking to Influential groups like you all and making sure your needs are met as stake holders. I am responsible for making sure that people are heard when it comes to transportation. Thus making sure the mobility management program is successful. </a:t>
            </a:r>
            <a:endParaRPr/>
          </a:p>
        </p:txBody>
      </p:sp>
      <p:sp>
        <p:nvSpPr>
          <p:cNvPr id="205" name="Google Shape;205;p9:notes"/>
          <p:cNvSpPr txBox="1"/>
          <p:nvPr>
            <p:ph idx="12" type="sldNum"/>
          </p:nvPr>
        </p:nvSpPr>
        <p:spPr>
          <a:xfrm>
            <a:off x="3971837" y="8831475"/>
            <a:ext cx="3038528" cy="46651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p:nvPr>
            <p:ph idx="2" type="pic"/>
          </p:nvPr>
        </p:nvSpPr>
        <p:spPr>
          <a:xfrm>
            <a:off x="5183188" y="987425"/>
            <a:ext cx="6172200" cy="4873625"/>
          </a:xfrm>
          <a:prstGeom prst="rect">
            <a:avLst/>
          </a:prstGeom>
          <a:noFill/>
          <a:ln>
            <a:noFill/>
          </a:ln>
        </p:spPr>
      </p:sp>
      <p:sp>
        <p:nvSpPr>
          <p:cNvPr id="72" name="Google Shape;72;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88" name="Shape 88"/>
        <p:cNvGrpSpPr/>
        <p:nvPr/>
      </p:nvGrpSpPr>
      <p:grpSpPr>
        <a:xfrm>
          <a:off x="0" y="0"/>
          <a:ext cx="0" cy="0"/>
          <a:chOff x="0" y="0"/>
          <a:chExt cx="0" cy="0"/>
        </a:xfrm>
      </p:grpSpPr>
      <p:pic>
        <p:nvPicPr>
          <p:cNvPr id="89" name="Google Shape;89;g22f17b136fa_0_84"/>
          <p:cNvPicPr preferRelativeResize="0"/>
          <p:nvPr/>
        </p:nvPicPr>
        <p:blipFill rotWithShape="1">
          <a:blip r:embed="rId2">
            <a:alphaModFix/>
          </a:blip>
          <a:srcRect b="0" l="0" r="0" t="0"/>
          <a:stretch/>
        </p:blipFill>
        <p:spPr>
          <a:xfrm>
            <a:off x="9461789" y="4086514"/>
            <a:ext cx="2730211" cy="2730211"/>
          </a:xfrm>
          <a:prstGeom prst="rect">
            <a:avLst/>
          </a:prstGeom>
          <a:noFill/>
          <a:ln>
            <a:noFill/>
          </a:ln>
        </p:spPr>
      </p:pic>
      <p:sp>
        <p:nvSpPr>
          <p:cNvPr id="90" name="Google Shape;90;g22f17b136fa_0_84"/>
          <p:cNvSpPr txBox="1"/>
          <p:nvPr>
            <p:ph type="title"/>
          </p:nvPr>
        </p:nvSpPr>
        <p:spPr>
          <a:xfrm>
            <a:off x="918104" y="721783"/>
            <a:ext cx="9386400" cy="15072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5400"/>
              <a:buFont typeface="Times New Roman"/>
              <a:buNone/>
              <a:defRPr b="1" i="0" sz="54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1" name="Google Shape;91;g22f17b136fa_0_84"/>
          <p:cNvSpPr txBox="1"/>
          <p:nvPr>
            <p:ph idx="1" type="body"/>
          </p:nvPr>
        </p:nvSpPr>
        <p:spPr>
          <a:xfrm>
            <a:off x="918104" y="2667000"/>
            <a:ext cx="8535900" cy="18795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7" name="Shape 27"/>
        <p:cNvGrpSpPr/>
        <p:nvPr/>
      </p:nvGrpSpPr>
      <p:grpSpPr>
        <a:xfrm>
          <a:off x="0" y="0"/>
          <a:ext cx="0" cy="0"/>
          <a:chOff x="0" y="0"/>
          <a:chExt cx="0" cy="0"/>
        </a:xfrm>
      </p:grpSpPr>
      <p:sp>
        <p:nvSpPr>
          <p:cNvPr id="28" name="Google Shape;28;p17"/>
          <p:cNvSpPr txBox="1"/>
          <p:nvPr>
            <p:ph type="title"/>
          </p:nvPr>
        </p:nvSpPr>
        <p:spPr>
          <a:xfrm>
            <a:off x="0" y="0"/>
            <a:ext cx="12192000" cy="914400"/>
          </a:xfrm>
          <a:prstGeom prst="rect">
            <a:avLst/>
          </a:prstGeom>
          <a:solidFill>
            <a:schemeClr val="accent3"/>
          </a:solidFill>
          <a:ln>
            <a:noFill/>
          </a:ln>
        </p:spPr>
        <p:txBody>
          <a:bodyPr anchorCtr="0" anchor="b" bIns="0" lIns="365750" spcFirstLastPara="1" rIns="365750" wrap="square" tIns="91425">
            <a:noAutofit/>
          </a:bodyPr>
          <a:lstStyle>
            <a:lvl1pPr lvl="0" algn="l">
              <a:lnSpc>
                <a:spcPct val="85000"/>
              </a:lnSpc>
              <a:spcBef>
                <a:spcPts val="0"/>
              </a:spcBef>
              <a:spcAft>
                <a:spcPts val="0"/>
              </a:spcAft>
              <a:buClr>
                <a:schemeClr val="lt1"/>
              </a:buClr>
              <a:buSzPts val="1400"/>
              <a:buFont typeface="Calibri"/>
              <a:buNone/>
              <a:defRPr cap="none">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17"/>
          <p:cNvSpPr txBox="1"/>
          <p:nvPr>
            <p:ph idx="1" type="body"/>
          </p:nvPr>
        </p:nvSpPr>
        <p:spPr>
          <a:xfrm>
            <a:off x="838200" y="1143000"/>
            <a:ext cx="10515600" cy="4906964"/>
          </a:xfrm>
          <a:prstGeom prst="rect">
            <a:avLst/>
          </a:prstGeom>
          <a:noFill/>
          <a:ln>
            <a:noFill/>
          </a:ln>
        </p:spPr>
        <p:txBody>
          <a:bodyPr anchorCtr="0" anchor="t" bIns="45700" lIns="91425" spcFirstLastPara="1" rIns="91425" wrap="square" tIns="45700">
            <a:noAutofit/>
          </a:bodyPr>
          <a:lstStyle>
            <a:lvl1pPr indent="-482600" lvl="0" marL="457200" algn="l">
              <a:lnSpc>
                <a:spcPct val="85000"/>
              </a:lnSpc>
              <a:spcBef>
                <a:spcPts val="800"/>
              </a:spcBef>
              <a:spcAft>
                <a:spcPts val="0"/>
              </a:spcAft>
              <a:buClr>
                <a:schemeClr val="dk1"/>
              </a:buClr>
              <a:buSzPts val="4000"/>
              <a:buFont typeface="Courier New"/>
              <a:buChar char="o"/>
              <a:defRPr/>
            </a:lvl1pPr>
            <a:lvl2pPr indent="-406400" lvl="1" marL="914400" algn="l">
              <a:lnSpc>
                <a:spcPct val="85000"/>
              </a:lnSpc>
              <a:spcBef>
                <a:spcPts val="560"/>
              </a:spcBef>
              <a:spcAft>
                <a:spcPts val="0"/>
              </a:spcAft>
              <a:buClr>
                <a:schemeClr val="dk1"/>
              </a:buClr>
              <a:buSzPts val="2800"/>
              <a:buFont typeface="Courier New"/>
              <a:buChar char="o"/>
              <a:defRPr/>
            </a:lvl2pPr>
            <a:lvl3pPr indent="-406400" lvl="2" marL="1371600" algn="l">
              <a:lnSpc>
                <a:spcPct val="85000"/>
              </a:lnSpc>
              <a:spcBef>
                <a:spcPts val="560"/>
              </a:spcBef>
              <a:spcAft>
                <a:spcPts val="0"/>
              </a:spcAft>
              <a:buClr>
                <a:schemeClr val="dk1"/>
              </a:buClr>
              <a:buSzPts val="2800"/>
              <a:buFont typeface="Courier New"/>
              <a:buChar char="o"/>
              <a:defRPr/>
            </a:lvl3pPr>
            <a:lvl4pPr indent="-381000" lvl="3" marL="1828800" algn="l">
              <a:lnSpc>
                <a:spcPct val="85000"/>
              </a:lnSpc>
              <a:spcBef>
                <a:spcPts val="480"/>
              </a:spcBef>
              <a:spcAft>
                <a:spcPts val="0"/>
              </a:spcAft>
              <a:buClr>
                <a:schemeClr val="dk1"/>
              </a:buClr>
              <a:buSzPts val="2400"/>
              <a:buFont typeface="Courier New"/>
              <a:buChar char="o"/>
              <a:defRPr/>
            </a:lvl4pPr>
            <a:lvl5pPr indent="-381000" lvl="4" marL="2286000" algn="l">
              <a:lnSpc>
                <a:spcPct val="85000"/>
              </a:lnSpc>
              <a:spcBef>
                <a:spcPts val="480"/>
              </a:spcBef>
              <a:spcAft>
                <a:spcPts val="0"/>
              </a:spcAft>
              <a:buClr>
                <a:schemeClr val="dk1"/>
              </a:buClr>
              <a:buSzPts val="2400"/>
              <a:buFont typeface="Courier New"/>
              <a:buChar char="o"/>
              <a:defRPr/>
            </a:lvl5pPr>
            <a:lvl6pPr indent="-342900" lvl="5" marL="2743200" algn="l">
              <a:lnSpc>
                <a:spcPct val="85000"/>
              </a:lnSpc>
              <a:spcBef>
                <a:spcPts val="360"/>
              </a:spcBef>
              <a:spcAft>
                <a:spcPts val="0"/>
              </a:spcAft>
              <a:buClr>
                <a:schemeClr val="lt1"/>
              </a:buClr>
              <a:buSzPts val="1800"/>
              <a:buChar char="»"/>
              <a:defRPr/>
            </a:lvl6pPr>
            <a:lvl7pPr indent="-342900" lvl="6" marL="3200400" algn="l">
              <a:lnSpc>
                <a:spcPct val="85000"/>
              </a:lnSpc>
              <a:spcBef>
                <a:spcPts val="360"/>
              </a:spcBef>
              <a:spcAft>
                <a:spcPts val="0"/>
              </a:spcAft>
              <a:buClr>
                <a:schemeClr val="lt1"/>
              </a:buClr>
              <a:buSzPts val="1800"/>
              <a:buChar char="»"/>
              <a:defRPr/>
            </a:lvl7pPr>
            <a:lvl8pPr indent="-342900" lvl="7" marL="3657600" algn="l">
              <a:lnSpc>
                <a:spcPct val="85000"/>
              </a:lnSpc>
              <a:spcBef>
                <a:spcPts val="360"/>
              </a:spcBef>
              <a:spcAft>
                <a:spcPts val="0"/>
              </a:spcAft>
              <a:buClr>
                <a:schemeClr val="lt1"/>
              </a:buClr>
              <a:buSzPts val="1800"/>
              <a:buChar char="»"/>
              <a:defRPr/>
            </a:lvl8pPr>
            <a:lvl9pPr indent="-342900" lvl="8" marL="4114800" algn="l">
              <a:lnSpc>
                <a:spcPct val="85000"/>
              </a:lnSpc>
              <a:spcBef>
                <a:spcPts val="360"/>
              </a:spcBef>
              <a:spcAft>
                <a:spcPts val="0"/>
              </a:spcAft>
              <a:buClr>
                <a:schemeClr val="lt1"/>
              </a:buClr>
              <a:buSzPts val="1800"/>
              <a:buChar char="»"/>
              <a:defRPr/>
            </a:lvl9pPr>
          </a:lstStyle>
          <a:p/>
        </p:txBody>
      </p:sp>
      <p:sp>
        <p:nvSpPr>
          <p:cNvPr id="30" name="Google Shape;30;p17"/>
          <p:cNvSpPr txBox="1"/>
          <p:nvPr>
            <p:ph idx="11" type="ftr"/>
          </p:nvPr>
        </p:nvSpPr>
        <p:spPr>
          <a:xfrm>
            <a:off x="1447802" y="6324600"/>
            <a:ext cx="7391399" cy="36576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7F7F7F"/>
              </a:buClr>
              <a:buSzPts val="1400"/>
              <a:buFont typeface="Trebuchet MS"/>
              <a:buNone/>
              <a:defRPr b="0" sz="1400">
                <a:solidFill>
                  <a:srgbClr val="7F7F7F"/>
                </a:solidFill>
                <a:latin typeface="Trebuchet MS"/>
                <a:ea typeface="Trebuchet MS"/>
                <a:cs typeface="Trebuchet MS"/>
                <a:sym typeface="Trebuchet MS"/>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 name="Shape 31"/>
        <p:cNvGrpSpPr/>
        <p:nvPr/>
      </p:nvGrpSpPr>
      <p:grpSpPr>
        <a:xfrm>
          <a:off x="0" y="0"/>
          <a:ext cx="0" cy="0"/>
          <a:chOff x="0" y="0"/>
          <a:chExt cx="0" cy="0"/>
        </a:xfrm>
      </p:grpSpPr>
      <p:sp>
        <p:nvSpPr>
          <p:cNvPr id="32" name="Google Shape;3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1.xml"/><Relationship Id="rId4" Type="http://schemas.openxmlformats.org/officeDocument/2006/relationships/image" Target="../media/image9.png"/><Relationship Id="rId5" Type="http://schemas.openxmlformats.org/officeDocument/2006/relationships/hyperlink" Target="mailto:chanler@noda-ok.org" TargetMode="External"/><Relationship Id="rId6" Type="http://schemas.openxmlformats.org/officeDocument/2006/relationships/hyperlink" Target="mailto:Cristi@swod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5.jp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
          <p:cNvSpPr txBox="1"/>
          <p:nvPr>
            <p:ph idx="1" type="subTitle"/>
          </p:nvPr>
        </p:nvSpPr>
        <p:spPr>
          <a:xfrm>
            <a:off x="143070" y="5122927"/>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sz="2800">
                <a:solidFill>
                  <a:schemeClr val="lt1"/>
                </a:solidFill>
              </a:rPr>
              <a:t>Chanler Cory </a:t>
            </a:r>
            <a:endParaRPr/>
          </a:p>
          <a:p>
            <a:pPr indent="0" lvl="0" marL="0" rtl="0" algn="l">
              <a:lnSpc>
                <a:spcPct val="90000"/>
              </a:lnSpc>
              <a:spcBef>
                <a:spcPts val="0"/>
              </a:spcBef>
              <a:spcAft>
                <a:spcPts val="0"/>
              </a:spcAft>
              <a:buClr>
                <a:schemeClr val="lt1"/>
              </a:buClr>
              <a:buSzPts val="2800"/>
              <a:buNone/>
            </a:pPr>
            <a:r>
              <a:rPr b="1" lang="en-US" sz="2800">
                <a:solidFill>
                  <a:schemeClr val="lt1"/>
                </a:solidFill>
              </a:rPr>
              <a:t>Northwest Mobility Manager</a:t>
            </a:r>
            <a:endParaRPr/>
          </a:p>
          <a:p>
            <a:pPr indent="0" lvl="0" marL="0" rtl="0" algn="l">
              <a:lnSpc>
                <a:spcPct val="90000"/>
              </a:lnSpc>
              <a:spcBef>
                <a:spcPts val="0"/>
              </a:spcBef>
              <a:spcAft>
                <a:spcPts val="0"/>
              </a:spcAft>
              <a:buClr>
                <a:schemeClr val="lt1"/>
              </a:buClr>
              <a:buSzPts val="2800"/>
              <a:buNone/>
            </a:pPr>
            <a:r>
              <a:rPr b="1" lang="en-US" sz="2800">
                <a:solidFill>
                  <a:schemeClr val="lt1"/>
                </a:solidFill>
              </a:rPr>
              <a:t>Chanler@noda-ok.org</a:t>
            </a:r>
            <a:endParaRPr/>
          </a:p>
          <a:p>
            <a:pPr indent="0" lvl="0" marL="0" rtl="0" algn="l">
              <a:lnSpc>
                <a:spcPct val="90000"/>
              </a:lnSpc>
              <a:spcBef>
                <a:spcPts val="0"/>
              </a:spcBef>
              <a:spcAft>
                <a:spcPts val="0"/>
              </a:spcAft>
              <a:buClr>
                <a:schemeClr val="lt1"/>
              </a:buClr>
              <a:buSzPts val="2800"/>
              <a:buNone/>
            </a:pPr>
            <a:r>
              <a:rPr b="1" lang="en-US" sz="2800">
                <a:solidFill>
                  <a:schemeClr val="lt1"/>
                </a:solidFill>
              </a:rPr>
              <a:t>405-763-7815</a:t>
            </a:r>
            <a:endParaRPr/>
          </a:p>
          <a:p>
            <a:pPr indent="0" lvl="0" marL="0" rtl="0" algn="ctr">
              <a:lnSpc>
                <a:spcPct val="90000"/>
              </a:lnSpc>
              <a:spcBef>
                <a:spcPts val="1000"/>
              </a:spcBef>
              <a:spcAft>
                <a:spcPts val="0"/>
              </a:spcAft>
              <a:buClr>
                <a:schemeClr val="dk1"/>
              </a:buClr>
              <a:buSzPts val="2400"/>
              <a:buNone/>
            </a:pPr>
            <a:r>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0"/>
          <p:cNvSpPr txBox="1"/>
          <p:nvPr>
            <p:ph type="title"/>
          </p:nvPr>
        </p:nvSpPr>
        <p:spPr>
          <a:xfrm>
            <a:off x="121290" y="37677"/>
            <a:ext cx="11949419" cy="1293973"/>
          </a:xfrm>
          <a:prstGeom prst="rect">
            <a:avLst/>
          </a:prstGeom>
          <a:solidFill>
            <a:schemeClr val="accent1"/>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E4E79"/>
              </a:buClr>
              <a:buSzPts val="4400"/>
              <a:buFont typeface="Times New Roman"/>
              <a:buNone/>
            </a:pPr>
            <a:r>
              <a:rPr lang="en-US" sz="4400">
                <a:solidFill>
                  <a:schemeClr val="lt1"/>
                </a:solidFill>
              </a:rPr>
              <a:t>Mobility Management is Different from Traditional Transit Coordination in several ways</a:t>
            </a:r>
            <a:endParaRPr>
              <a:solidFill>
                <a:schemeClr val="lt1"/>
              </a:solidFill>
            </a:endParaRPr>
          </a:p>
        </p:txBody>
      </p:sp>
      <p:grpSp>
        <p:nvGrpSpPr>
          <p:cNvPr id="225" name="Google Shape;225;p10"/>
          <p:cNvGrpSpPr/>
          <p:nvPr/>
        </p:nvGrpSpPr>
        <p:grpSpPr>
          <a:xfrm>
            <a:off x="261117" y="1105998"/>
            <a:ext cx="11790566" cy="4660806"/>
            <a:chOff x="-1" y="304956"/>
            <a:chExt cx="11790566" cy="4660806"/>
          </a:xfrm>
        </p:grpSpPr>
        <p:sp>
          <p:nvSpPr>
            <p:cNvPr id="226" name="Google Shape;226;p10"/>
            <p:cNvSpPr/>
            <p:nvPr/>
          </p:nvSpPr>
          <p:spPr>
            <a:xfrm rot="5400000">
              <a:off x="299" y="304657"/>
              <a:ext cx="3896183" cy="3896782"/>
            </a:xfrm>
            <a:prstGeom prst="blockArc">
              <a:avLst>
                <a:gd fmla="val 13500000" name="adj1"/>
                <a:gd fmla="val 18900000" name="adj2"/>
                <a:gd fmla="val 4960" name="adj3"/>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 name="Google Shape;227;p10"/>
            <p:cNvSpPr/>
            <p:nvPr/>
          </p:nvSpPr>
          <p:spPr>
            <a:xfrm rot="-5400000">
              <a:off x="4010270" y="304657"/>
              <a:ext cx="3896183" cy="3896782"/>
            </a:xfrm>
            <a:prstGeom prst="blockArc">
              <a:avLst>
                <a:gd fmla="val 13500000" name="adj1"/>
                <a:gd fmla="val 18900000" name="adj2"/>
                <a:gd fmla="val 4960" name="adj3"/>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 name="Google Shape;228;p10"/>
            <p:cNvSpPr/>
            <p:nvPr/>
          </p:nvSpPr>
          <p:spPr>
            <a:xfrm>
              <a:off x="4470982" y="3689393"/>
              <a:ext cx="2958253" cy="77948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 name="Google Shape;229;p10"/>
            <p:cNvSpPr txBox="1"/>
            <p:nvPr/>
          </p:nvSpPr>
          <p:spPr>
            <a:xfrm>
              <a:off x="4422642" y="4042799"/>
              <a:ext cx="2958253" cy="77948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MM focuses on diversity of multiple transportation providers to offer the most efficient service to individuals.</a:t>
              </a:r>
              <a:endParaRPr b="0" i="0" sz="1800" u="none" cap="none" strike="noStrike">
                <a:solidFill>
                  <a:schemeClr val="dk1"/>
                </a:solidFill>
                <a:latin typeface="Calibri"/>
                <a:ea typeface="Calibri"/>
                <a:cs typeface="Calibri"/>
                <a:sym typeface="Calibri"/>
              </a:endParaRPr>
            </a:p>
          </p:txBody>
        </p:sp>
        <p:sp>
          <p:nvSpPr>
            <p:cNvPr id="230" name="Google Shape;230;p10"/>
            <p:cNvSpPr/>
            <p:nvPr/>
          </p:nvSpPr>
          <p:spPr>
            <a:xfrm rot="5400000">
              <a:off x="3885290" y="304657"/>
              <a:ext cx="3896183" cy="3896782"/>
            </a:xfrm>
            <a:prstGeom prst="blockArc">
              <a:avLst>
                <a:gd fmla="val 13500000" name="adj1"/>
                <a:gd fmla="val 18900000" name="adj2"/>
                <a:gd fmla="val 4960" name="adj3"/>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1" name="Google Shape;231;p10"/>
            <p:cNvSpPr/>
            <p:nvPr/>
          </p:nvSpPr>
          <p:spPr>
            <a:xfrm rot="-5400000">
              <a:off x="7894083" y="304657"/>
              <a:ext cx="3896183" cy="3896782"/>
            </a:xfrm>
            <a:prstGeom prst="blockArc">
              <a:avLst>
                <a:gd fmla="val 13500000" name="adj1"/>
                <a:gd fmla="val 18900000" name="adj2"/>
                <a:gd fmla="val 4960" name="adj3"/>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 name="Google Shape;232;p10"/>
            <p:cNvSpPr/>
            <p:nvPr/>
          </p:nvSpPr>
          <p:spPr>
            <a:xfrm>
              <a:off x="8070642" y="3689393"/>
              <a:ext cx="2958253" cy="77948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3" name="Google Shape;233;p10"/>
            <p:cNvSpPr txBox="1"/>
            <p:nvPr/>
          </p:nvSpPr>
          <p:spPr>
            <a:xfrm>
              <a:off x="8152672" y="4115364"/>
              <a:ext cx="2958253" cy="77948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MM underscores the importance of service advocacy to improve transportation management and delivery. </a:t>
              </a:r>
              <a:endParaRPr b="0" i="0" sz="1800" u="none" cap="none" strike="noStrike">
                <a:solidFill>
                  <a:schemeClr val="dk1"/>
                </a:solidFill>
                <a:latin typeface="Calibri"/>
                <a:ea typeface="Calibri"/>
                <a:cs typeface="Calibri"/>
                <a:sym typeface="Calibri"/>
              </a:endParaRPr>
            </a:p>
          </p:txBody>
        </p:sp>
        <p:sp>
          <p:nvSpPr>
            <p:cNvPr id="234" name="Google Shape;234;p10"/>
            <p:cNvSpPr/>
            <p:nvPr/>
          </p:nvSpPr>
          <p:spPr>
            <a:xfrm>
              <a:off x="4544565" y="977669"/>
              <a:ext cx="2734448" cy="2734448"/>
            </a:xfrm>
            <a:prstGeom prst="ellipse">
              <a:avLst/>
            </a:prstGeom>
            <a:solidFill>
              <a:schemeClr val="accent1">
                <a:alpha val="49019"/>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 name="Google Shape;235;p10"/>
            <p:cNvSpPr txBox="1"/>
            <p:nvPr/>
          </p:nvSpPr>
          <p:spPr>
            <a:xfrm>
              <a:off x="5091455" y="1221727"/>
              <a:ext cx="1640669" cy="21875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Traditional transit coverage typically uses a single operator to deliver all services</a:t>
              </a:r>
              <a:endParaRPr b="0" i="0" sz="1800" u="none" cap="none" strike="noStrike">
                <a:solidFill>
                  <a:schemeClr val="dk1"/>
                </a:solidFill>
                <a:latin typeface="Calibri"/>
                <a:ea typeface="Calibri"/>
                <a:cs typeface="Calibri"/>
                <a:sym typeface="Calibri"/>
              </a:endParaRPr>
            </a:p>
          </p:txBody>
        </p:sp>
        <p:sp>
          <p:nvSpPr>
            <p:cNvPr id="236" name="Google Shape;236;p10"/>
            <p:cNvSpPr/>
            <p:nvPr/>
          </p:nvSpPr>
          <p:spPr>
            <a:xfrm>
              <a:off x="963232" y="920697"/>
              <a:ext cx="2173400" cy="2098634"/>
            </a:xfrm>
            <a:prstGeom prst="ellipse">
              <a:avLst/>
            </a:prstGeom>
            <a:solidFill>
              <a:schemeClr val="accent2">
                <a:alpha val="49019"/>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 name="Google Shape;237;p10"/>
            <p:cNvSpPr txBox="1"/>
            <p:nvPr/>
          </p:nvSpPr>
          <p:spPr>
            <a:xfrm>
              <a:off x="1320772" y="1274103"/>
              <a:ext cx="1410493" cy="138927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Traditional transit planning addresses issues through improving transit system routes and services</a:t>
              </a:r>
              <a:endParaRPr b="0" i="0" sz="1800" u="none" cap="none" strike="noStrike">
                <a:solidFill>
                  <a:schemeClr val="dk1"/>
                </a:solidFill>
                <a:latin typeface="Calibri"/>
                <a:ea typeface="Calibri"/>
                <a:cs typeface="Calibri"/>
                <a:sym typeface="Calibri"/>
              </a:endParaRPr>
            </a:p>
          </p:txBody>
        </p:sp>
        <p:sp>
          <p:nvSpPr>
            <p:cNvPr id="238" name="Google Shape;238;p10"/>
            <p:cNvSpPr/>
            <p:nvPr/>
          </p:nvSpPr>
          <p:spPr>
            <a:xfrm>
              <a:off x="690958" y="2597192"/>
              <a:ext cx="818588" cy="818491"/>
            </a:xfrm>
            <a:prstGeom prst="ellipse">
              <a:avLst/>
            </a:prstGeom>
            <a:solidFill>
              <a:schemeClr val="accent3">
                <a:alpha val="49019"/>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 name="Google Shape;239;p10"/>
            <p:cNvSpPr/>
            <p:nvPr/>
          </p:nvSpPr>
          <p:spPr>
            <a:xfrm>
              <a:off x="3064516" y="1579608"/>
              <a:ext cx="476159" cy="476273"/>
            </a:xfrm>
            <a:prstGeom prst="ellipse">
              <a:avLst/>
            </a:prstGeom>
            <a:solidFill>
              <a:schemeClr val="accent3">
                <a:alpha val="49019"/>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0" name="Google Shape;240;p10"/>
            <p:cNvSpPr/>
            <p:nvPr/>
          </p:nvSpPr>
          <p:spPr>
            <a:xfrm>
              <a:off x="8406673" y="1110259"/>
              <a:ext cx="2275579" cy="2275167"/>
            </a:xfrm>
            <a:prstGeom prst="ellipse">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1" name="Google Shape;241;p10"/>
            <p:cNvSpPr txBox="1"/>
            <p:nvPr/>
          </p:nvSpPr>
          <p:spPr>
            <a:xfrm>
              <a:off x="8739924" y="1443449"/>
              <a:ext cx="1609077" cy="1608787"/>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b="1" i="0" lang="en-US" sz="1400" u="none" cap="none" strike="noStrike">
                  <a:solidFill>
                    <a:schemeClr val="lt1"/>
                  </a:solidFill>
                  <a:latin typeface="Calibri"/>
                  <a:ea typeface="Calibri"/>
                  <a:cs typeface="Calibri"/>
                  <a:sym typeface="Calibri"/>
                </a:rPr>
                <a:t>Traditional transit generally focus on the direct provision of services</a:t>
              </a:r>
              <a:endParaRPr b="0" i="0" sz="1800" u="none" cap="none" strike="noStrike">
                <a:solidFill>
                  <a:schemeClr val="dk1"/>
                </a:solidFill>
                <a:latin typeface="Calibri"/>
                <a:ea typeface="Calibri"/>
                <a:cs typeface="Calibri"/>
                <a:sym typeface="Calibri"/>
              </a:endParaRPr>
            </a:p>
          </p:txBody>
        </p:sp>
        <p:sp>
          <p:nvSpPr>
            <p:cNvPr id="242" name="Google Shape;242;p10"/>
            <p:cNvSpPr/>
            <p:nvPr/>
          </p:nvSpPr>
          <p:spPr>
            <a:xfrm>
              <a:off x="732194" y="3689393"/>
              <a:ext cx="2958253" cy="77948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 name="Google Shape;243;p10"/>
            <p:cNvSpPr txBox="1"/>
            <p:nvPr/>
          </p:nvSpPr>
          <p:spPr>
            <a:xfrm>
              <a:off x="646203" y="3832870"/>
              <a:ext cx="2958253" cy="113289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MM focuses on moving people and not just vehicles</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822"/>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2f17b136fa_0_0"/>
          <p:cNvSpPr txBox="1"/>
          <p:nvPr>
            <p:ph type="title"/>
          </p:nvPr>
        </p:nvSpPr>
        <p:spPr>
          <a:xfrm>
            <a:off x="131427" y="67442"/>
            <a:ext cx="11929200" cy="1507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E4E79"/>
              </a:buClr>
              <a:buSzPts val="6000"/>
              <a:buFont typeface="Times New Roman"/>
              <a:buNone/>
            </a:pPr>
            <a:r>
              <a:rPr lang="en-US" sz="6000">
                <a:solidFill>
                  <a:srgbClr val="1E4E79"/>
                </a:solidFill>
              </a:rPr>
              <a:t>Mobility is Not Just Transportation</a:t>
            </a:r>
            <a:endParaRPr/>
          </a:p>
        </p:txBody>
      </p:sp>
      <p:grpSp>
        <p:nvGrpSpPr>
          <p:cNvPr id="249" name="Google Shape;249;g22f17b136fa_0_0"/>
          <p:cNvGrpSpPr/>
          <p:nvPr/>
        </p:nvGrpSpPr>
        <p:grpSpPr>
          <a:xfrm>
            <a:off x="2902600" y="998300"/>
            <a:ext cx="8995915" cy="5138821"/>
            <a:chOff x="0" y="0"/>
            <a:chExt cx="8995915" cy="4907670"/>
          </a:xfrm>
        </p:grpSpPr>
        <p:cxnSp>
          <p:nvCxnSpPr>
            <p:cNvPr id="250" name="Google Shape;250;g22f17b136fa_0_0"/>
            <p:cNvCxnSpPr/>
            <p:nvPr/>
          </p:nvCxnSpPr>
          <p:spPr>
            <a:xfrm>
              <a:off x="0" y="0"/>
              <a:ext cx="8995800" cy="0"/>
            </a:xfrm>
            <a:prstGeom prst="straightConnector1">
              <a:avLst/>
            </a:prstGeom>
            <a:gradFill>
              <a:gsLst>
                <a:gs pos="0">
                  <a:srgbClr val="F08B54"/>
                </a:gs>
                <a:gs pos="50000">
                  <a:srgbClr val="F67A26"/>
                </a:gs>
                <a:gs pos="100000">
                  <a:srgbClr val="E36A18"/>
                </a:gs>
              </a:gsLst>
              <a:lin ang="5400012" scaled="0"/>
            </a:gradFill>
            <a:ln cap="flat" cmpd="sng" w="9525">
              <a:solidFill>
                <a:schemeClr val="lt1"/>
              </a:solidFill>
              <a:prstDash val="solid"/>
              <a:miter lim="800000"/>
              <a:headEnd len="sm" w="sm" type="none"/>
              <a:tailEnd len="sm" w="sm" type="none"/>
            </a:ln>
          </p:spPr>
        </p:cxnSp>
        <p:sp>
          <p:nvSpPr>
            <p:cNvPr id="251" name="Google Shape;251;g22f17b136fa_0_0"/>
            <p:cNvSpPr/>
            <p:nvPr/>
          </p:nvSpPr>
          <p:spPr>
            <a:xfrm>
              <a:off x="0" y="0"/>
              <a:ext cx="1799100" cy="12270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2f17b136fa_0_0"/>
            <p:cNvSpPr txBox="1"/>
            <p:nvPr/>
          </p:nvSpPr>
          <p:spPr>
            <a:xfrm>
              <a:off x="0" y="0"/>
              <a:ext cx="1799100" cy="1227000"/>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36000"/>
                </a:srgbClr>
              </a:outerShdw>
            </a:effectLst>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Roboto"/>
                <a:buNone/>
              </a:pPr>
              <a:r>
                <a:rPr b="1" i="0" lang="en-US" sz="1400" u="none" strike="noStrike">
                  <a:solidFill>
                    <a:schemeClr val="dk1"/>
                  </a:solidFill>
                  <a:latin typeface="Roboto"/>
                  <a:ea typeface="Roboto"/>
                  <a:cs typeface="Roboto"/>
                  <a:sym typeface="Roboto"/>
                </a:rPr>
                <a:t>Bryan is a current passenger who lived in an apartment complex that was not wheelchair accessible</a:t>
              </a:r>
              <a:endParaRPr/>
            </a:p>
          </p:txBody>
        </p:sp>
        <p:sp>
          <p:nvSpPr>
            <p:cNvPr id="253" name="Google Shape;253;g22f17b136fa_0_0"/>
            <p:cNvSpPr/>
            <p:nvPr/>
          </p:nvSpPr>
          <p:spPr>
            <a:xfrm>
              <a:off x="1934096" y="28515"/>
              <a:ext cx="3463500" cy="570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2f17b136fa_0_0"/>
            <p:cNvSpPr txBox="1"/>
            <p:nvPr/>
          </p:nvSpPr>
          <p:spPr>
            <a:xfrm>
              <a:off x="1934096" y="28515"/>
              <a:ext cx="3463500" cy="570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lang="en-US" sz="900">
                  <a:solidFill>
                    <a:schemeClr val="dk1"/>
                  </a:solidFill>
                  <a:latin typeface="Roboto"/>
                  <a:ea typeface="Roboto"/>
                  <a:cs typeface="Roboto"/>
                  <a:sym typeface="Roboto"/>
                </a:rPr>
                <a:t>On a transit route</a:t>
              </a:r>
              <a:endParaRPr b="0" i="0" sz="900" u="none" strike="noStrike">
                <a:solidFill>
                  <a:schemeClr val="dk1"/>
                </a:solidFill>
                <a:latin typeface="Roboto"/>
                <a:ea typeface="Roboto"/>
                <a:cs typeface="Roboto"/>
                <a:sym typeface="Roboto"/>
              </a:endParaRPr>
            </a:p>
          </p:txBody>
        </p:sp>
        <p:cxnSp>
          <p:nvCxnSpPr>
            <p:cNvPr id="255" name="Google Shape;255;g22f17b136fa_0_0"/>
            <p:cNvCxnSpPr/>
            <p:nvPr/>
          </p:nvCxnSpPr>
          <p:spPr>
            <a:xfrm>
              <a:off x="1799159" y="598827"/>
              <a:ext cx="7196700" cy="0"/>
            </a:xfrm>
            <a:prstGeom prst="straightConnector1">
              <a:avLst/>
            </a:prstGeom>
            <a:noFill/>
            <a:ln cap="flat" cmpd="sng" w="9525">
              <a:solidFill>
                <a:schemeClr val="lt1"/>
              </a:solidFill>
              <a:prstDash val="solid"/>
              <a:miter lim="800000"/>
              <a:headEnd len="sm" w="sm" type="none"/>
              <a:tailEnd len="sm" w="sm" type="none"/>
            </a:ln>
          </p:spPr>
        </p:cxnSp>
        <p:sp>
          <p:nvSpPr>
            <p:cNvPr id="256" name="Google Shape;256;g22f17b136fa_0_0"/>
            <p:cNvSpPr/>
            <p:nvPr/>
          </p:nvSpPr>
          <p:spPr>
            <a:xfrm>
              <a:off x="1934096" y="627343"/>
              <a:ext cx="3463500" cy="570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2f17b136fa_0_0"/>
            <p:cNvSpPr txBox="1"/>
            <p:nvPr/>
          </p:nvSpPr>
          <p:spPr>
            <a:xfrm>
              <a:off x="1934096" y="627343"/>
              <a:ext cx="3463500" cy="570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lang="en-US" sz="900">
                  <a:solidFill>
                    <a:schemeClr val="dk1"/>
                  </a:solidFill>
                  <a:latin typeface="Roboto"/>
                  <a:ea typeface="Roboto"/>
                  <a:cs typeface="Roboto"/>
                  <a:sym typeface="Roboto"/>
                </a:rPr>
                <a:t>Barrier to mobility</a:t>
              </a:r>
              <a:endParaRPr/>
            </a:p>
          </p:txBody>
        </p:sp>
        <p:sp>
          <p:nvSpPr>
            <p:cNvPr id="258" name="Google Shape;258;g22f17b136fa_0_0"/>
            <p:cNvSpPr/>
            <p:nvPr/>
          </p:nvSpPr>
          <p:spPr>
            <a:xfrm>
              <a:off x="3655920" y="612925"/>
              <a:ext cx="3463500" cy="570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2f17b136fa_0_0"/>
            <p:cNvSpPr txBox="1"/>
            <p:nvPr/>
          </p:nvSpPr>
          <p:spPr>
            <a:xfrm>
              <a:off x="3655920" y="612925"/>
              <a:ext cx="3463500" cy="570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b="0" i="0" lang="en-US" sz="900" u="none" strike="noStrike">
                  <a:solidFill>
                    <a:schemeClr val="dk1"/>
                  </a:solidFill>
                  <a:latin typeface="Roboto"/>
                  <a:ea typeface="Roboto"/>
                  <a:cs typeface="Roboto"/>
                  <a:sym typeface="Roboto"/>
                </a:rPr>
                <a:t>Bryan was having to scoot down the stairs &amp; walkway, while the bus driver carried his wheelchair. </a:t>
              </a:r>
              <a:endParaRPr b="0" i="0" sz="900" u="none" strike="noStrike">
                <a:solidFill>
                  <a:schemeClr val="dk1"/>
                </a:solidFill>
                <a:latin typeface="Roboto"/>
                <a:ea typeface="Roboto"/>
                <a:cs typeface="Roboto"/>
                <a:sym typeface="Roboto"/>
              </a:endParaRPr>
            </a:p>
          </p:txBody>
        </p:sp>
        <p:cxnSp>
          <p:nvCxnSpPr>
            <p:cNvPr id="260" name="Google Shape;260;g22f17b136fa_0_0"/>
            <p:cNvCxnSpPr/>
            <p:nvPr/>
          </p:nvCxnSpPr>
          <p:spPr>
            <a:xfrm>
              <a:off x="1799159" y="1197655"/>
              <a:ext cx="7196700" cy="0"/>
            </a:xfrm>
            <a:prstGeom prst="straightConnector1">
              <a:avLst/>
            </a:prstGeom>
            <a:noFill/>
            <a:ln cap="flat" cmpd="sng" w="9525">
              <a:solidFill>
                <a:schemeClr val="lt1"/>
              </a:solidFill>
              <a:prstDash val="solid"/>
              <a:miter lim="800000"/>
              <a:headEnd len="sm" w="sm" type="none"/>
              <a:tailEnd len="sm" w="sm" type="none"/>
            </a:ln>
          </p:spPr>
        </p:cxnSp>
        <p:cxnSp>
          <p:nvCxnSpPr>
            <p:cNvPr id="261" name="Google Shape;261;g22f17b136fa_0_0"/>
            <p:cNvCxnSpPr/>
            <p:nvPr/>
          </p:nvCxnSpPr>
          <p:spPr>
            <a:xfrm>
              <a:off x="0" y="1226890"/>
              <a:ext cx="8995800" cy="0"/>
            </a:xfrm>
            <a:prstGeom prst="straightConnector1">
              <a:avLst/>
            </a:prstGeom>
            <a:gradFill>
              <a:gsLst>
                <a:gs pos="0">
                  <a:srgbClr val="D58870"/>
                </a:gs>
                <a:gs pos="50000">
                  <a:srgbClr val="D57755"/>
                </a:gs>
                <a:gs pos="100000">
                  <a:srgbClr val="C26543"/>
                </a:gs>
              </a:gsLst>
              <a:lin ang="5400012" scaled="0"/>
            </a:gradFill>
            <a:ln cap="flat" cmpd="sng" w="9525">
              <a:solidFill>
                <a:schemeClr val="lt1"/>
              </a:solidFill>
              <a:prstDash val="solid"/>
              <a:miter lim="800000"/>
              <a:headEnd len="sm" w="sm" type="none"/>
              <a:tailEnd len="sm" w="sm" type="none"/>
            </a:ln>
          </p:spPr>
        </p:cxnSp>
        <p:sp>
          <p:nvSpPr>
            <p:cNvPr id="262" name="Google Shape;262;g22f17b136fa_0_0"/>
            <p:cNvSpPr/>
            <p:nvPr/>
          </p:nvSpPr>
          <p:spPr>
            <a:xfrm>
              <a:off x="0" y="1226890"/>
              <a:ext cx="1799100" cy="12270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2f17b136fa_0_0"/>
            <p:cNvSpPr txBox="1"/>
            <p:nvPr/>
          </p:nvSpPr>
          <p:spPr>
            <a:xfrm>
              <a:off x="0" y="1226890"/>
              <a:ext cx="1799100" cy="1227000"/>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36000"/>
                </a:srgbClr>
              </a:outerShdw>
            </a:effectLst>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Roboto"/>
                <a:buNone/>
              </a:pPr>
              <a:r>
                <a:rPr b="1" lang="en-US" sz="1400">
                  <a:solidFill>
                    <a:schemeClr val="dk1"/>
                  </a:solidFill>
                  <a:latin typeface="Roboto"/>
                  <a:ea typeface="Roboto"/>
                  <a:cs typeface="Roboto"/>
                  <a:sym typeface="Roboto"/>
                </a:rPr>
                <a:t>Whose problem, is it?</a:t>
              </a:r>
              <a:endParaRPr b="1" i="0" sz="1400" u="none" strike="noStrike">
                <a:solidFill>
                  <a:schemeClr val="dk1"/>
                </a:solidFill>
                <a:latin typeface="Roboto"/>
                <a:ea typeface="Roboto"/>
                <a:cs typeface="Roboto"/>
                <a:sym typeface="Roboto"/>
              </a:endParaRPr>
            </a:p>
          </p:txBody>
        </p:sp>
        <p:sp>
          <p:nvSpPr>
            <p:cNvPr id="264" name="Google Shape;264;g22f17b136fa_0_0"/>
            <p:cNvSpPr/>
            <p:nvPr/>
          </p:nvSpPr>
          <p:spPr>
            <a:xfrm>
              <a:off x="1934096" y="1238452"/>
              <a:ext cx="3463500" cy="231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2f17b136fa_0_0"/>
            <p:cNvSpPr txBox="1"/>
            <p:nvPr/>
          </p:nvSpPr>
          <p:spPr>
            <a:xfrm>
              <a:off x="1934096" y="1238452"/>
              <a:ext cx="3463500" cy="231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lang="en-US" sz="900">
                  <a:solidFill>
                    <a:schemeClr val="dk1"/>
                  </a:solidFill>
                  <a:latin typeface="Roboto"/>
                  <a:ea typeface="Roboto"/>
                  <a:cs typeface="Roboto"/>
                  <a:sym typeface="Roboto"/>
                </a:rPr>
                <a:t>Apartment management?</a:t>
              </a:r>
              <a:endParaRPr/>
            </a:p>
          </p:txBody>
        </p:sp>
        <p:cxnSp>
          <p:nvCxnSpPr>
            <p:cNvPr id="266" name="Google Shape;266;g22f17b136fa_0_0"/>
            <p:cNvCxnSpPr/>
            <p:nvPr/>
          </p:nvCxnSpPr>
          <p:spPr>
            <a:xfrm>
              <a:off x="1799159" y="1469692"/>
              <a:ext cx="7196700" cy="0"/>
            </a:xfrm>
            <a:prstGeom prst="straightConnector1">
              <a:avLst/>
            </a:prstGeom>
            <a:noFill/>
            <a:ln cap="flat" cmpd="sng" w="9525">
              <a:solidFill>
                <a:schemeClr val="lt1"/>
              </a:solidFill>
              <a:prstDash val="solid"/>
              <a:miter lim="800000"/>
              <a:headEnd len="sm" w="sm" type="none"/>
              <a:tailEnd len="sm" w="sm" type="none"/>
            </a:ln>
          </p:spPr>
        </p:cxnSp>
        <p:sp>
          <p:nvSpPr>
            <p:cNvPr id="267" name="Google Shape;267;g22f17b136fa_0_0"/>
            <p:cNvSpPr/>
            <p:nvPr/>
          </p:nvSpPr>
          <p:spPr>
            <a:xfrm>
              <a:off x="1934096" y="1481254"/>
              <a:ext cx="3463500" cy="231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2f17b136fa_0_0"/>
            <p:cNvSpPr txBox="1"/>
            <p:nvPr/>
          </p:nvSpPr>
          <p:spPr>
            <a:xfrm>
              <a:off x="1934096" y="1481254"/>
              <a:ext cx="3463500" cy="231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lang="en-US" sz="900">
                  <a:solidFill>
                    <a:schemeClr val="dk1"/>
                  </a:solidFill>
                  <a:latin typeface="Roboto"/>
                  <a:ea typeface="Roboto"/>
                  <a:cs typeface="Roboto"/>
                  <a:sym typeface="Roboto"/>
                </a:rPr>
                <a:t>Bryan?</a:t>
              </a:r>
              <a:endParaRPr/>
            </a:p>
          </p:txBody>
        </p:sp>
        <p:sp>
          <p:nvSpPr>
            <p:cNvPr id="269" name="Google Shape;269;g22f17b136fa_0_0"/>
            <p:cNvSpPr/>
            <p:nvPr/>
          </p:nvSpPr>
          <p:spPr>
            <a:xfrm>
              <a:off x="5532415" y="1481254"/>
              <a:ext cx="3463500" cy="231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2f17b136fa_0_0"/>
            <p:cNvSpPr txBox="1"/>
            <p:nvPr/>
          </p:nvSpPr>
          <p:spPr>
            <a:xfrm>
              <a:off x="5532415" y="1481254"/>
              <a:ext cx="3463500" cy="231300"/>
            </a:xfrm>
            <a:prstGeom prst="rect">
              <a:avLst/>
            </a:prstGeom>
            <a:noFill/>
            <a:ln cap="flat" cmpd="sng" w="9525">
              <a:solidFill>
                <a:schemeClr val="l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C00000"/>
                </a:buClr>
                <a:buSzPts val="1200"/>
                <a:buFont typeface="Calibri"/>
                <a:buNone/>
              </a:pPr>
              <a:r>
                <a:rPr b="1" lang="en-US" sz="1200">
                  <a:solidFill>
                    <a:srgbClr val="C00000"/>
                  </a:solidFill>
                  <a:latin typeface="Calibri"/>
                  <a:ea typeface="Calibri"/>
                  <a:cs typeface="Calibri"/>
                  <a:sym typeface="Calibri"/>
                </a:rPr>
                <a:t>In the meantime, Bryan pays an emotionally &amp; physical price every day he cannot get around</a:t>
              </a:r>
              <a:endParaRPr b="1" sz="1200">
                <a:solidFill>
                  <a:srgbClr val="C00000"/>
                </a:solidFill>
                <a:latin typeface="Roboto"/>
                <a:ea typeface="Roboto"/>
                <a:cs typeface="Roboto"/>
                <a:sym typeface="Roboto"/>
              </a:endParaRPr>
            </a:p>
          </p:txBody>
        </p:sp>
        <p:cxnSp>
          <p:nvCxnSpPr>
            <p:cNvPr id="271" name="Google Shape;271;g22f17b136fa_0_0"/>
            <p:cNvCxnSpPr/>
            <p:nvPr/>
          </p:nvCxnSpPr>
          <p:spPr>
            <a:xfrm>
              <a:off x="1799159" y="1712494"/>
              <a:ext cx="7196700" cy="0"/>
            </a:xfrm>
            <a:prstGeom prst="straightConnector1">
              <a:avLst/>
            </a:prstGeom>
            <a:noFill/>
            <a:ln cap="flat" cmpd="sng" w="9525">
              <a:solidFill>
                <a:schemeClr val="lt1"/>
              </a:solidFill>
              <a:prstDash val="solid"/>
              <a:miter lim="800000"/>
              <a:headEnd len="sm" w="sm" type="none"/>
              <a:tailEnd len="sm" w="sm" type="none"/>
            </a:ln>
          </p:spPr>
        </p:cxnSp>
        <p:sp>
          <p:nvSpPr>
            <p:cNvPr id="272" name="Google Shape;272;g22f17b136fa_0_0"/>
            <p:cNvSpPr/>
            <p:nvPr/>
          </p:nvSpPr>
          <p:spPr>
            <a:xfrm>
              <a:off x="1934096" y="1724056"/>
              <a:ext cx="3463500" cy="231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2f17b136fa_0_0"/>
            <p:cNvSpPr txBox="1"/>
            <p:nvPr/>
          </p:nvSpPr>
          <p:spPr>
            <a:xfrm>
              <a:off x="1934096" y="1724056"/>
              <a:ext cx="3463500" cy="231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lang="en-US" sz="900">
                  <a:solidFill>
                    <a:schemeClr val="dk1"/>
                  </a:solidFill>
                  <a:latin typeface="Roboto"/>
                  <a:ea typeface="Roboto"/>
                  <a:cs typeface="Roboto"/>
                  <a:sym typeface="Roboto"/>
                </a:rPr>
                <a:t>Transit Agency?</a:t>
              </a:r>
              <a:endParaRPr sz="900">
                <a:solidFill>
                  <a:schemeClr val="dk1"/>
                </a:solidFill>
                <a:latin typeface="Roboto"/>
                <a:ea typeface="Roboto"/>
                <a:cs typeface="Roboto"/>
                <a:sym typeface="Roboto"/>
              </a:endParaRPr>
            </a:p>
          </p:txBody>
        </p:sp>
        <p:cxnSp>
          <p:nvCxnSpPr>
            <p:cNvPr id="274" name="Google Shape;274;g22f17b136fa_0_0"/>
            <p:cNvCxnSpPr/>
            <p:nvPr/>
          </p:nvCxnSpPr>
          <p:spPr>
            <a:xfrm>
              <a:off x="1799159" y="1955296"/>
              <a:ext cx="7196700" cy="0"/>
            </a:xfrm>
            <a:prstGeom prst="straightConnector1">
              <a:avLst/>
            </a:prstGeom>
            <a:noFill/>
            <a:ln cap="flat" cmpd="sng" w="9525">
              <a:solidFill>
                <a:schemeClr val="lt1"/>
              </a:solidFill>
              <a:prstDash val="solid"/>
              <a:miter lim="800000"/>
              <a:headEnd len="sm" w="sm" type="none"/>
              <a:tailEnd len="sm" w="sm" type="none"/>
            </a:ln>
          </p:spPr>
        </p:cxnSp>
        <p:sp>
          <p:nvSpPr>
            <p:cNvPr id="275" name="Google Shape;275;g22f17b136fa_0_0"/>
            <p:cNvSpPr/>
            <p:nvPr/>
          </p:nvSpPr>
          <p:spPr>
            <a:xfrm>
              <a:off x="1934096" y="1966858"/>
              <a:ext cx="3463500" cy="231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2f17b136fa_0_0"/>
            <p:cNvSpPr txBox="1"/>
            <p:nvPr/>
          </p:nvSpPr>
          <p:spPr>
            <a:xfrm>
              <a:off x="1934096" y="1966858"/>
              <a:ext cx="3463500" cy="231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lang="en-US" sz="900">
                  <a:solidFill>
                    <a:schemeClr val="dk1"/>
                  </a:solidFill>
                  <a:latin typeface="Roboto"/>
                  <a:ea typeface="Roboto"/>
                  <a:cs typeface="Roboto"/>
                  <a:sym typeface="Roboto"/>
                </a:rPr>
                <a:t>City or County Government?</a:t>
              </a:r>
              <a:endParaRPr/>
            </a:p>
          </p:txBody>
        </p:sp>
        <p:cxnSp>
          <p:nvCxnSpPr>
            <p:cNvPr id="277" name="Google Shape;277;g22f17b136fa_0_0"/>
            <p:cNvCxnSpPr/>
            <p:nvPr/>
          </p:nvCxnSpPr>
          <p:spPr>
            <a:xfrm>
              <a:off x="1799159" y="2198098"/>
              <a:ext cx="7196700" cy="0"/>
            </a:xfrm>
            <a:prstGeom prst="straightConnector1">
              <a:avLst/>
            </a:prstGeom>
            <a:noFill/>
            <a:ln cap="flat" cmpd="sng" w="9525">
              <a:solidFill>
                <a:schemeClr val="lt1"/>
              </a:solidFill>
              <a:prstDash val="solid"/>
              <a:miter lim="800000"/>
              <a:headEnd len="sm" w="sm" type="none"/>
              <a:tailEnd len="sm" w="sm" type="none"/>
            </a:ln>
          </p:spPr>
        </p:cxnSp>
        <p:sp>
          <p:nvSpPr>
            <p:cNvPr id="278" name="Google Shape;278;g22f17b136fa_0_0"/>
            <p:cNvSpPr/>
            <p:nvPr/>
          </p:nvSpPr>
          <p:spPr>
            <a:xfrm>
              <a:off x="1934096" y="2209660"/>
              <a:ext cx="6350700" cy="231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2f17b136fa_0_0"/>
            <p:cNvSpPr txBox="1"/>
            <p:nvPr/>
          </p:nvSpPr>
          <p:spPr>
            <a:xfrm>
              <a:off x="1934096" y="2209660"/>
              <a:ext cx="6350700" cy="231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b="1" lang="en-US" sz="900">
                  <a:solidFill>
                    <a:schemeClr val="dk1"/>
                  </a:solidFill>
                  <a:latin typeface="Roboto"/>
                  <a:ea typeface="Roboto"/>
                  <a:cs typeface="Roboto"/>
                  <a:sym typeface="Roboto"/>
                </a:rPr>
                <a:t>Answer: </a:t>
              </a:r>
              <a:r>
                <a:rPr b="0" lang="en-US" sz="900">
                  <a:solidFill>
                    <a:schemeClr val="dk1"/>
                  </a:solidFill>
                  <a:latin typeface="Roboto"/>
                  <a:ea typeface="Roboto"/>
                  <a:cs typeface="Roboto"/>
                  <a:sym typeface="Roboto"/>
                </a:rPr>
                <a:t>No solid answer and bottom line-Nothing </a:t>
              </a:r>
              <a:r>
                <a:rPr lang="en-US" sz="900">
                  <a:solidFill>
                    <a:schemeClr val="dk1"/>
                  </a:solidFill>
                  <a:latin typeface="Roboto"/>
                  <a:ea typeface="Roboto"/>
                  <a:cs typeface="Roboto"/>
                  <a:sym typeface="Roboto"/>
                </a:rPr>
                <a:t>was getting done</a:t>
              </a:r>
              <a:endParaRPr/>
            </a:p>
          </p:txBody>
        </p:sp>
        <p:cxnSp>
          <p:nvCxnSpPr>
            <p:cNvPr id="280" name="Google Shape;280;g22f17b136fa_0_0"/>
            <p:cNvCxnSpPr/>
            <p:nvPr/>
          </p:nvCxnSpPr>
          <p:spPr>
            <a:xfrm>
              <a:off x="1799159" y="2440900"/>
              <a:ext cx="7196700" cy="0"/>
            </a:xfrm>
            <a:prstGeom prst="straightConnector1">
              <a:avLst/>
            </a:prstGeom>
            <a:noFill/>
            <a:ln cap="flat" cmpd="sng" w="9525">
              <a:solidFill>
                <a:schemeClr val="lt1"/>
              </a:solidFill>
              <a:prstDash val="solid"/>
              <a:miter lim="800000"/>
              <a:headEnd len="sm" w="sm" type="none"/>
              <a:tailEnd len="sm" w="sm" type="none"/>
            </a:ln>
          </p:spPr>
        </p:cxnSp>
        <p:cxnSp>
          <p:nvCxnSpPr>
            <p:cNvPr id="281" name="Google Shape;281;g22f17b136fa_0_0"/>
            <p:cNvCxnSpPr/>
            <p:nvPr/>
          </p:nvCxnSpPr>
          <p:spPr>
            <a:xfrm>
              <a:off x="0" y="2453780"/>
              <a:ext cx="8995800" cy="0"/>
            </a:xfrm>
            <a:prstGeom prst="straightConnector1">
              <a:avLst/>
            </a:prstGeom>
            <a:gradFill>
              <a:gsLst>
                <a:gs pos="0">
                  <a:srgbClr val="BF948F"/>
                </a:gs>
                <a:gs pos="50000">
                  <a:srgbClr val="BA857E"/>
                </a:gs>
                <a:gs pos="100000">
                  <a:srgbClr val="A7746B"/>
                </a:gs>
              </a:gsLst>
              <a:lin ang="5400012" scaled="0"/>
            </a:gradFill>
            <a:ln cap="flat" cmpd="sng" w="9525">
              <a:solidFill>
                <a:schemeClr val="lt1"/>
              </a:solidFill>
              <a:prstDash val="solid"/>
              <a:miter lim="800000"/>
              <a:headEnd len="sm" w="sm" type="none"/>
              <a:tailEnd len="sm" w="sm" type="none"/>
            </a:ln>
          </p:spPr>
        </p:cxnSp>
        <p:sp>
          <p:nvSpPr>
            <p:cNvPr id="282" name="Google Shape;282;g22f17b136fa_0_0"/>
            <p:cNvSpPr/>
            <p:nvPr/>
          </p:nvSpPr>
          <p:spPr>
            <a:xfrm>
              <a:off x="0" y="2453780"/>
              <a:ext cx="1799100" cy="12270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2f17b136fa_0_0"/>
            <p:cNvSpPr txBox="1"/>
            <p:nvPr/>
          </p:nvSpPr>
          <p:spPr>
            <a:xfrm>
              <a:off x="0" y="2453780"/>
              <a:ext cx="1799100" cy="1227000"/>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36000"/>
                </a:srgbClr>
              </a:outerShdw>
            </a:effectLst>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Roboto"/>
                <a:buNone/>
              </a:pPr>
              <a:r>
                <a:rPr b="1" i="0" lang="en-US" sz="1400" u="none" strike="noStrike">
                  <a:solidFill>
                    <a:schemeClr val="dk1"/>
                  </a:solidFill>
                  <a:latin typeface="Roboto"/>
                  <a:ea typeface="Roboto"/>
                  <a:cs typeface="Roboto"/>
                  <a:sym typeface="Roboto"/>
                </a:rPr>
                <a:t>Bryan is now able to get himself to the bus </a:t>
              </a:r>
              <a:endParaRPr/>
            </a:p>
          </p:txBody>
        </p:sp>
        <p:sp>
          <p:nvSpPr>
            <p:cNvPr id="284" name="Google Shape;284;g22f17b136fa_0_0"/>
            <p:cNvSpPr/>
            <p:nvPr/>
          </p:nvSpPr>
          <p:spPr>
            <a:xfrm>
              <a:off x="1934096" y="2509493"/>
              <a:ext cx="3463500" cy="11142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2f17b136fa_0_0"/>
            <p:cNvSpPr txBox="1"/>
            <p:nvPr/>
          </p:nvSpPr>
          <p:spPr>
            <a:xfrm>
              <a:off x="1934096" y="2509493"/>
              <a:ext cx="3463500" cy="11142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b="0" i="0" lang="en-US" sz="900" u="none" strike="noStrike">
                  <a:solidFill>
                    <a:schemeClr val="dk1"/>
                  </a:solidFill>
                  <a:latin typeface="Roboto"/>
                  <a:ea typeface="Roboto"/>
                  <a:cs typeface="Roboto"/>
                  <a:sym typeface="Roboto"/>
                </a:rPr>
                <a:t>Local Mobility Network</a:t>
              </a:r>
              <a:endParaRPr/>
            </a:p>
            <a:p>
              <a:pPr indent="0" lvl="0" marL="0" marR="0" rtl="0" algn="l">
                <a:lnSpc>
                  <a:spcPct val="90000"/>
                </a:lnSpc>
                <a:spcBef>
                  <a:spcPts val="315"/>
                </a:spcBef>
                <a:spcAft>
                  <a:spcPts val="0"/>
                </a:spcAft>
                <a:buClr>
                  <a:schemeClr val="dk1"/>
                </a:buClr>
                <a:buSzPts val="900"/>
                <a:buFont typeface="Roboto"/>
                <a:buNone/>
              </a:pPr>
              <a:r>
                <a:rPr b="0" i="0" lang="en-US" sz="900" u="none" strike="noStrike">
                  <a:solidFill>
                    <a:schemeClr val="dk1"/>
                  </a:solidFill>
                  <a:latin typeface="Roboto"/>
                  <a:ea typeface="Roboto"/>
                  <a:cs typeface="Roboto"/>
                  <a:sym typeface="Roboto"/>
                </a:rPr>
                <a:t>The mobility manager contacted the non-profit agencies and foundations in the area and found that the Kiwanis Club had a program for this need. </a:t>
              </a:r>
              <a:endParaRPr/>
            </a:p>
            <a:p>
              <a:pPr indent="0" lvl="0" marL="0" marR="0" rtl="0" algn="l">
                <a:lnSpc>
                  <a:spcPct val="90000"/>
                </a:lnSpc>
                <a:spcBef>
                  <a:spcPts val="315"/>
                </a:spcBef>
                <a:spcAft>
                  <a:spcPts val="0"/>
                </a:spcAft>
                <a:buClr>
                  <a:schemeClr val="dk1"/>
                </a:buClr>
                <a:buSzPts val="900"/>
                <a:buFont typeface="Roboto"/>
                <a:buNone/>
              </a:pPr>
              <a:r>
                <a:rPr b="0" i="0" lang="en-US" sz="900" u="none" strike="noStrike">
                  <a:solidFill>
                    <a:schemeClr val="dk1"/>
                  </a:solidFill>
                  <a:latin typeface="Roboto"/>
                  <a:ea typeface="Roboto"/>
                  <a:cs typeface="Roboto"/>
                  <a:sym typeface="Roboto"/>
                </a:rPr>
                <a:t>The MM collaborated with Bryan, the Kiwanis Club and the apartment manager on the issue all agreeing on the steps to make the apartment complex a better place for mobility. </a:t>
              </a:r>
              <a:endParaRPr b="1" i="0" sz="900" u="none" strike="noStrike">
                <a:solidFill>
                  <a:schemeClr val="dk1"/>
                </a:solidFill>
                <a:latin typeface="Roboto"/>
                <a:ea typeface="Roboto"/>
                <a:cs typeface="Roboto"/>
                <a:sym typeface="Roboto"/>
              </a:endParaRPr>
            </a:p>
          </p:txBody>
        </p:sp>
        <p:sp>
          <p:nvSpPr>
            <p:cNvPr id="286" name="Google Shape;286;g22f17b136fa_0_0"/>
            <p:cNvSpPr/>
            <p:nvPr/>
          </p:nvSpPr>
          <p:spPr>
            <a:xfrm>
              <a:off x="5532415" y="2509493"/>
              <a:ext cx="3463500" cy="11142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2f17b136fa_0_0"/>
            <p:cNvSpPr txBox="1"/>
            <p:nvPr/>
          </p:nvSpPr>
          <p:spPr>
            <a:xfrm>
              <a:off x="5532415" y="2509493"/>
              <a:ext cx="3463500" cy="11142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b="0" i="0" lang="en-US" sz="900" u="none" strike="noStrike">
                  <a:solidFill>
                    <a:schemeClr val="dk1"/>
                  </a:solidFill>
                  <a:latin typeface="Roboto"/>
                  <a:ea typeface="Roboto"/>
                  <a:cs typeface="Roboto"/>
                  <a:sym typeface="Roboto"/>
                </a:rPr>
                <a:t>The Kiwanis Club installed the wheelchair ramp free of charge.</a:t>
              </a:r>
              <a:endParaRPr b="0" i="0" sz="900" u="none" strike="noStrike">
                <a:solidFill>
                  <a:schemeClr val="dk1"/>
                </a:solidFill>
                <a:latin typeface="Roboto"/>
                <a:ea typeface="Roboto"/>
                <a:cs typeface="Roboto"/>
                <a:sym typeface="Roboto"/>
              </a:endParaRPr>
            </a:p>
          </p:txBody>
        </p:sp>
        <p:cxnSp>
          <p:nvCxnSpPr>
            <p:cNvPr id="288" name="Google Shape;288;g22f17b136fa_0_0"/>
            <p:cNvCxnSpPr/>
            <p:nvPr/>
          </p:nvCxnSpPr>
          <p:spPr>
            <a:xfrm>
              <a:off x="1799159" y="3623758"/>
              <a:ext cx="7196700" cy="0"/>
            </a:xfrm>
            <a:prstGeom prst="straightConnector1">
              <a:avLst/>
            </a:prstGeom>
            <a:noFill/>
            <a:ln cap="flat" cmpd="sng" w="9525">
              <a:solidFill>
                <a:schemeClr val="lt1"/>
              </a:solidFill>
              <a:prstDash val="solid"/>
              <a:miter lim="800000"/>
              <a:headEnd len="sm" w="sm" type="none"/>
              <a:tailEnd len="sm" w="sm" type="none"/>
            </a:ln>
          </p:spPr>
        </p:cxnSp>
        <p:cxnSp>
          <p:nvCxnSpPr>
            <p:cNvPr id="289" name="Google Shape;289;g22f17b136fa_0_0"/>
            <p:cNvCxnSpPr/>
            <p:nvPr/>
          </p:nvCxnSpPr>
          <p:spPr>
            <a:xfrm>
              <a:off x="0" y="3680670"/>
              <a:ext cx="8995800" cy="0"/>
            </a:xfrm>
            <a:prstGeom prst="straightConnector1">
              <a:avLst/>
            </a:prstGeom>
            <a:gradFill>
              <a:gsLst>
                <a:gs pos="0">
                  <a:srgbClr val="AEAEAE"/>
                </a:gs>
                <a:gs pos="50000">
                  <a:srgbClr val="A4A4A4"/>
                </a:gs>
                <a:gs pos="100000">
                  <a:srgbClr val="909090"/>
                </a:gs>
              </a:gsLst>
              <a:lin ang="5400012" scaled="0"/>
            </a:gradFill>
            <a:ln cap="flat" cmpd="sng" w="9525">
              <a:solidFill>
                <a:schemeClr val="lt1"/>
              </a:solidFill>
              <a:prstDash val="solid"/>
              <a:miter lim="800000"/>
              <a:headEnd len="sm" w="sm" type="none"/>
              <a:tailEnd len="sm" w="sm" type="none"/>
            </a:ln>
          </p:spPr>
        </p:cxnSp>
        <p:sp>
          <p:nvSpPr>
            <p:cNvPr id="290" name="Google Shape;290;g22f17b136fa_0_0"/>
            <p:cNvSpPr/>
            <p:nvPr/>
          </p:nvSpPr>
          <p:spPr>
            <a:xfrm>
              <a:off x="0" y="3680670"/>
              <a:ext cx="1799100" cy="12270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2f17b136fa_0_0"/>
            <p:cNvSpPr txBox="1"/>
            <p:nvPr/>
          </p:nvSpPr>
          <p:spPr>
            <a:xfrm>
              <a:off x="0" y="3680670"/>
              <a:ext cx="1799100" cy="1227000"/>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36000"/>
                </a:srgbClr>
              </a:outerShdw>
            </a:effectLst>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Roboto"/>
                <a:buNone/>
              </a:pPr>
              <a:r>
                <a:rPr b="1" lang="en-US">
                  <a:solidFill>
                    <a:schemeClr val="dk1"/>
                  </a:solidFill>
                  <a:latin typeface="Roboto"/>
                  <a:ea typeface="Roboto"/>
                  <a:cs typeface="Roboto"/>
                  <a:sym typeface="Roboto"/>
                </a:rPr>
                <a:t>Proactive</a:t>
              </a:r>
              <a:r>
                <a:rPr b="1" i="0" lang="en-US" sz="1400" u="none" strike="noStrike">
                  <a:solidFill>
                    <a:schemeClr val="dk1"/>
                  </a:solidFill>
                  <a:latin typeface="Roboto"/>
                  <a:ea typeface="Roboto"/>
                  <a:cs typeface="Roboto"/>
                  <a:sym typeface="Roboto"/>
                </a:rPr>
                <a:t> Planning</a:t>
              </a:r>
              <a:endParaRPr b="1" sz="1400">
                <a:solidFill>
                  <a:schemeClr val="dk1"/>
                </a:solidFill>
                <a:latin typeface="Roboto"/>
                <a:ea typeface="Roboto"/>
                <a:cs typeface="Roboto"/>
                <a:sym typeface="Roboto"/>
              </a:endParaRPr>
            </a:p>
          </p:txBody>
        </p:sp>
        <p:sp>
          <p:nvSpPr>
            <p:cNvPr id="292" name="Google Shape;292;g22f17b136fa_0_0"/>
            <p:cNvSpPr/>
            <p:nvPr/>
          </p:nvSpPr>
          <p:spPr>
            <a:xfrm>
              <a:off x="1934096" y="3709185"/>
              <a:ext cx="3463500" cy="570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2f17b136fa_0_0"/>
            <p:cNvSpPr txBox="1"/>
            <p:nvPr/>
          </p:nvSpPr>
          <p:spPr>
            <a:xfrm>
              <a:off x="1934096" y="3709185"/>
              <a:ext cx="3463500" cy="570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b="0" lang="en-US" sz="900">
                  <a:solidFill>
                    <a:schemeClr val="dk1"/>
                  </a:solidFill>
                  <a:latin typeface="Roboto"/>
                  <a:ea typeface="Roboto"/>
                  <a:cs typeface="Roboto"/>
                  <a:sym typeface="Roboto"/>
                </a:rPr>
                <a:t>The </a:t>
              </a:r>
              <a:r>
                <a:rPr lang="en-US" sz="900">
                  <a:solidFill>
                    <a:schemeClr val="dk1"/>
                  </a:solidFill>
                  <a:latin typeface="Roboto"/>
                  <a:ea typeface="Roboto"/>
                  <a:cs typeface="Roboto"/>
                  <a:sym typeface="Roboto"/>
                </a:rPr>
                <a:t>MM tasked all drivers to communicate wheelchair ramp needs from riders for a community restoration project. </a:t>
              </a:r>
              <a:endParaRPr sz="900">
                <a:solidFill>
                  <a:schemeClr val="dk1"/>
                </a:solidFill>
                <a:latin typeface="Roboto"/>
                <a:ea typeface="Roboto"/>
                <a:cs typeface="Roboto"/>
                <a:sym typeface="Roboto"/>
              </a:endParaRPr>
            </a:p>
          </p:txBody>
        </p:sp>
        <p:cxnSp>
          <p:nvCxnSpPr>
            <p:cNvPr id="294" name="Google Shape;294;g22f17b136fa_0_0"/>
            <p:cNvCxnSpPr/>
            <p:nvPr/>
          </p:nvCxnSpPr>
          <p:spPr>
            <a:xfrm>
              <a:off x="1799159" y="4279497"/>
              <a:ext cx="7196700" cy="0"/>
            </a:xfrm>
            <a:prstGeom prst="straightConnector1">
              <a:avLst/>
            </a:prstGeom>
            <a:noFill/>
            <a:ln cap="flat" cmpd="sng" w="9525">
              <a:solidFill>
                <a:schemeClr val="lt1"/>
              </a:solidFill>
              <a:prstDash val="solid"/>
              <a:miter lim="800000"/>
              <a:headEnd len="sm" w="sm" type="none"/>
              <a:tailEnd len="sm" w="sm" type="none"/>
            </a:ln>
          </p:spPr>
        </p:cxnSp>
        <p:sp>
          <p:nvSpPr>
            <p:cNvPr id="295" name="Google Shape;295;g22f17b136fa_0_0"/>
            <p:cNvSpPr/>
            <p:nvPr/>
          </p:nvSpPr>
          <p:spPr>
            <a:xfrm>
              <a:off x="1934096" y="4308013"/>
              <a:ext cx="3463500" cy="570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2f17b136fa_0_0"/>
            <p:cNvSpPr txBox="1"/>
            <p:nvPr/>
          </p:nvSpPr>
          <p:spPr>
            <a:xfrm>
              <a:off x="1934096" y="4308013"/>
              <a:ext cx="3463500" cy="570300"/>
            </a:xfrm>
            <a:prstGeom prst="rect">
              <a:avLst/>
            </a:prstGeom>
            <a:noFill/>
            <a:ln cap="flat" cmpd="sng" w="9525">
              <a:solidFill>
                <a:schemeClr val="lt1"/>
              </a:solidFill>
              <a:prstDash val="solid"/>
              <a:round/>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Clr>
                  <a:schemeClr val="dk1"/>
                </a:buClr>
                <a:buSzPts val="900"/>
                <a:buFont typeface="Roboto"/>
                <a:buNone/>
              </a:pPr>
              <a:r>
                <a:rPr lang="en-US" sz="900">
                  <a:solidFill>
                    <a:schemeClr val="dk1"/>
                  </a:solidFill>
                  <a:latin typeface="Roboto"/>
                  <a:ea typeface="Roboto"/>
                  <a:cs typeface="Roboto"/>
                  <a:sym typeface="Roboto"/>
                </a:rPr>
                <a:t>Also, the wheelchair ramp is now a community offering when assessing an individual's access to mobility. </a:t>
              </a:r>
              <a:r>
                <a:rPr b="0" i="0" lang="en-US" sz="900" u="none" strike="noStrike">
                  <a:solidFill>
                    <a:schemeClr val="dk1"/>
                  </a:solidFill>
                  <a:latin typeface="Roboto"/>
                  <a:ea typeface="Roboto"/>
                  <a:cs typeface="Roboto"/>
                  <a:sym typeface="Roboto"/>
                </a:rPr>
                <a:t>The mobility manager has local support for other individuals who need a wheelchair ramp installed</a:t>
              </a:r>
              <a:endParaRPr sz="900">
                <a:solidFill>
                  <a:schemeClr val="dk1"/>
                </a:solidFill>
                <a:latin typeface="Roboto"/>
                <a:ea typeface="Roboto"/>
                <a:cs typeface="Roboto"/>
                <a:sym typeface="Roboto"/>
              </a:endParaRPr>
            </a:p>
          </p:txBody>
        </p:sp>
        <p:cxnSp>
          <p:nvCxnSpPr>
            <p:cNvPr id="297" name="Google Shape;297;g22f17b136fa_0_0"/>
            <p:cNvCxnSpPr/>
            <p:nvPr/>
          </p:nvCxnSpPr>
          <p:spPr>
            <a:xfrm>
              <a:off x="1799159" y="4878325"/>
              <a:ext cx="7196700" cy="0"/>
            </a:xfrm>
            <a:prstGeom prst="straightConnector1">
              <a:avLst/>
            </a:prstGeom>
            <a:noFill/>
            <a:ln cap="flat" cmpd="sng" w="9525">
              <a:solidFill>
                <a:schemeClr val="lt1"/>
              </a:solidFill>
              <a:prstDash val="solid"/>
              <a:miter lim="800000"/>
              <a:headEnd len="sm" w="sm" type="none"/>
              <a:tailEnd len="sm" w="sm" type="none"/>
            </a:ln>
          </p:spPr>
        </p:cxnSp>
      </p:grpSp>
      <p:pic>
        <p:nvPicPr>
          <p:cNvPr descr="A person pushing a shopping cart&#10;&#10;Description automatically generated with medium confidence" id="298" name="Google Shape;298;g22f17b136fa_0_0"/>
          <p:cNvPicPr preferRelativeResize="0"/>
          <p:nvPr/>
        </p:nvPicPr>
        <p:blipFill rotWithShape="1">
          <a:blip r:embed="rId3">
            <a:alphaModFix/>
          </a:blip>
          <a:srcRect b="0" l="0" r="0" t="0"/>
          <a:stretch/>
        </p:blipFill>
        <p:spPr>
          <a:xfrm>
            <a:off x="293613" y="2164358"/>
            <a:ext cx="2475624" cy="1652479"/>
          </a:xfrm>
          <a:prstGeom prst="rect">
            <a:avLst/>
          </a:prstGeom>
          <a:noFill/>
          <a:ln>
            <a:noFill/>
          </a:ln>
          <a:effectLst>
            <a:outerShdw blurRad="190500" rotWithShape="0" algn="tl">
              <a:srgbClr val="000000">
                <a:alpha val="69800"/>
              </a:srgbClr>
            </a:outerShdw>
          </a:effectLst>
        </p:spPr>
      </p:pic>
      <p:cxnSp>
        <p:nvCxnSpPr>
          <p:cNvPr id="299" name="Google Shape;299;g22f17b136fa_0_0"/>
          <p:cNvCxnSpPr/>
          <p:nvPr/>
        </p:nvCxnSpPr>
        <p:spPr>
          <a:xfrm flipH="1" rot="10800000">
            <a:off x="2902600" y="2281275"/>
            <a:ext cx="8884200" cy="29100"/>
          </a:xfrm>
          <a:prstGeom prst="straightConnector1">
            <a:avLst/>
          </a:prstGeom>
          <a:noFill/>
          <a:ln cap="flat" cmpd="sng" w="9525">
            <a:solidFill>
              <a:schemeClr val="dk2"/>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300" name="Google Shape;300;g22f17b136fa_0_0"/>
          <p:cNvCxnSpPr/>
          <p:nvPr/>
        </p:nvCxnSpPr>
        <p:spPr>
          <a:xfrm flipH="1" rot="10800000">
            <a:off x="2902600" y="3553163"/>
            <a:ext cx="8884200" cy="29100"/>
          </a:xfrm>
          <a:prstGeom prst="straightConnector1">
            <a:avLst/>
          </a:prstGeom>
          <a:noFill/>
          <a:ln cap="flat" cmpd="sng" w="9525">
            <a:solidFill>
              <a:schemeClr val="dk2"/>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301" name="Google Shape;301;g22f17b136fa_0_0"/>
          <p:cNvCxnSpPr/>
          <p:nvPr/>
        </p:nvCxnSpPr>
        <p:spPr>
          <a:xfrm flipH="1" rot="10800000">
            <a:off x="2902600" y="4825075"/>
            <a:ext cx="8884200" cy="29100"/>
          </a:xfrm>
          <a:prstGeom prst="straightConnector1">
            <a:avLst/>
          </a:prstGeom>
          <a:noFill/>
          <a:ln cap="flat" cmpd="sng" w="9525">
            <a:solidFill>
              <a:schemeClr val="dk2"/>
            </a:solidFill>
            <a:prstDash val="solid"/>
            <a:round/>
            <a:headEnd len="med" w="med" type="none"/>
            <a:tailEnd len="med" w="med" type="none"/>
          </a:ln>
          <a:effectLst>
            <a:outerShdw blurRad="57150" rotWithShape="0" algn="bl" dir="5400000" dist="19050">
              <a:srgbClr val="000000">
                <a:alpha val="50000"/>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2"/>
          <p:cNvSpPr txBox="1"/>
          <p:nvPr>
            <p:ph type="title"/>
          </p:nvPr>
        </p:nvSpPr>
        <p:spPr>
          <a:xfrm>
            <a:off x="124287" y="67113"/>
            <a:ext cx="11904956" cy="981511"/>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E4E79"/>
              </a:buClr>
              <a:buSzPts val="4400"/>
              <a:buFont typeface="Times New Roman"/>
              <a:buNone/>
            </a:pPr>
            <a:r>
              <a:rPr lang="en-US">
                <a:solidFill>
                  <a:schemeClr val="lt1"/>
                </a:solidFill>
                <a:latin typeface="Calibri"/>
                <a:ea typeface="Calibri"/>
                <a:cs typeface="Calibri"/>
                <a:sym typeface="Calibri"/>
              </a:rPr>
              <a:t>Engaging with the program on a local level</a:t>
            </a:r>
            <a:endParaRPr>
              <a:solidFill>
                <a:schemeClr val="lt1"/>
              </a:solidFill>
              <a:latin typeface="Calibri"/>
              <a:ea typeface="Calibri"/>
              <a:cs typeface="Calibri"/>
              <a:sym typeface="Calibri"/>
            </a:endParaRPr>
          </a:p>
        </p:txBody>
      </p:sp>
      <p:grpSp>
        <p:nvGrpSpPr>
          <p:cNvPr id="307" name="Google Shape;307;p12"/>
          <p:cNvGrpSpPr/>
          <p:nvPr/>
        </p:nvGrpSpPr>
        <p:grpSpPr>
          <a:xfrm>
            <a:off x="659220" y="1155774"/>
            <a:ext cx="10766922" cy="5195317"/>
            <a:chOff x="731848" y="-305750"/>
            <a:chExt cx="10266793" cy="4625468"/>
          </a:xfrm>
        </p:grpSpPr>
        <p:sp>
          <p:nvSpPr>
            <p:cNvPr id="308" name="Google Shape;308;p12"/>
            <p:cNvSpPr/>
            <p:nvPr/>
          </p:nvSpPr>
          <p:spPr>
            <a:xfrm>
              <a:off x="731848" y="-305750"/>
              <a:ext cx="764375" cy="764375"/>
            </a:xfrm>
            <a:prstGeom prst="ellipse">
              <a:avLst/>
            </a:prstGeom>
            <a:solidFill>
              <a:srgbClr val="CCD3EA"/>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9" name="Google Shape;309;p12"/>
            <p:cNvSpPr/>
            <p:nvPr/>
          </p:nvSpPr>
          <p:spPr>
            <a:xfrm>
              <a:off x="808285" y="-229313"/>
              <a:ext cx="611500" cy="611500"/>
            </a:xfrm>
            <a:prstGeom prst="chord">
              <a:avLst>
                <a:gd fmla="val 1168272" name="adj1"/>
                <a:gd fmla="val 9631728" name="adj2"/>
              </a:avLst>
            </a:prstGeom>
            <a:solidFill>
              <a:srgbClr val="4372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 name="Google Shape;310;p12"/>
            <p:cNvSpPr/>
            <p:nvPr/>
          </p:nvSpPr>
          <p:spPr>
            <a:xfrm>
              <a:off x="1655468" y="764375"/>
              <a:ext cx="2261276" cy="3216746"/>
            </a:xfrm>
            <a:prstGeom prst="rect">
              <a:avLst/>
            </a:prstGeom>
            <a:noFill/>
            <a:ln cap="flat" cmpd="sng" w="9525">
              <a:solidFill>
                <a:schemeClr val="dk1">
                  <a:alpha val="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1" name="Google Shape;311;p12"/>
            <p:cNvSpPr txBox="1"/>
            <p:nvPr/>
          </p:nvSpPr>
          <p:spPr>
            <a:xfrm>
              <a:off x="1655468" y="764375"/>
              <a:ext cx="2261276" cy="3216746"/>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Any program brochures, flyers, etc. can be given to the MM to pass along to residents</a:t>
              </a:r>
              <a:endParaRPr b="0" i="0" sz="1800" u="none" cap="none" strike="noStrike">
                <a:solidFill>
                  <a:schemeClr val="dk1"/>
                </a:solidFill>
                <a:latin typeface="Calibri"/>
                <a:ea typeface="Calibri"/>
                <a:cs typeface="Calibri"/>
                <a:sym typeface="Calibri"/>
              </a:endParaRPr>
            </a:p>
          </p:txBody>
        </p:sp>
        <p:sp>
          <p:nvSpPr>
            <p:cNvPr id="312" name="Google Shape;312;p12"/>
            <p:cNvSpPr/>
            <p:nvPr/>
          </p:nvSpPr>
          <p:spPr>
            <a:xfrm>
              <a:off x="1655468" y="0"/>
              <a:ext cx="2261276" cy="764375"/>
            </a:xfrm>
            <a:prstGeom prst="rect">
              <a:avLst/>
            </a:prstGeom>
            <a:noFill/>
            <a:ln cap="flat" cmpd="sng" w="9525">
              <a:solidFill>
                <a:schemeClr val="dk1">
                  <a:alpha val="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3" name="Google Shape;313;p12"/>
            <p:cNvSpPr txBox="1"/>
            <p:nvPr/>
          </p:nvSpPr>
          <p:spPr>
            <a:xfrm>
              <a:off x="1655468" y="0"/>
              <a:ext cx="2261276" cy="764375"/>
            </a:xfrm>
            <a:prstGeom prst="rect">
              <a:avLst/>
            </a:prstGeom>
            <a:noFill/>
            <a:ln>
              <a:noFill/>
            </a:ln>
          </p:spPr>
          <p:txBody>
            <a:bodyPr anchorCtr="0" anchor="b"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Invite the MM to visit your agency to understand all services and resources</a:t>
              </a:r>
              <a:endParaRPr b="0" i="0" sz="1800" u="none" cap="none" strike="noStrike">
                <a:solidFill>
                  <a:schemeClr val="dk1"/>
                </a:solidFill>
                <a:latin typeface="Calibri"/>
                <a:ea typeface="Calibri"/>
                <a:cs typeface="Calibri"/>
                <a:sym typeface="Calibri"/>
              </a:endParaRPr>
            </a:p>
          </p:txBody>
        </p:sp>
        <p:sp>
          <p:nvSpPr>
            <p:cNvPr id="314" name="Google Shape;314;p12"/>
            <p:cNvSpPr/>
            <p:nvPr/>
          </p:nvSpPr>
          <p:spPr>
            <a:xfrm>
              <a:off x="4424093" y="200574"/>
              <a:ext cx="764375" cy="764375"/>
            </a:xfrm>
            <a:prstGeom prst="ellipse">
              <a:avLst/>
            </a:prstGeom>
            <a:solidFill>
              <a:srgbClr val="CCD3EA"/>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5" name="Google Shape;315;p12"/>
            <p:cNvSpPr/>
            <p:nvPr/>
          </p:nvSpPr>
          <p:spPr>
            <a:xfrm>
              <a:off x="4500530" y="279253"/>
              <a:ext cx="611500" cy="611500"/>
            </a:xfrm>
            <a:prstGeom prst="chord">
              <a:avLst>
                <a:gd fmla="val 20431728" name="adj1"/>
                <a:gd fmla="val 11968272" name="adj2"/>
              </a:avLst>
            </a:prstGeom>
            <a:solidFill>
              <a:srgbClr val="44B7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 name="Google Shape;316;p12"/>
            <p:cNvSpPr/>
            <p:nvPr/>
          </p:nvSpPr>
          <p:spPr>
            <a:xfrm>
              <a:off x="4999610" y="764375"/>
              <a:ext cx="2261276" cy="3216746"/>
            </a:xfrm>
            <a:prstGeom prst="rect">
              <a:avLst/>
            </a:prstGeom>
            <a:noFill/>
            <a:ln cap="flat" cmpd="sng" w="9525">
              <a:solidFill>
                <a:schemeClr val="dk1">
                  <a:alpha val="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7" name="Google Shape;317;p12"/>
            <p:cNvSpPr txBox="1"/>
            <p:nvPr/>
          </p:nvSpPr>
          <p:spPr>
            <a:xfrm>
              <a:off x="5274895" y="1165523"/>
              <a:ext cx="2261276" cy="2157105"/>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Participate in local mobility meetings</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63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Share transportation struggles &amp; brainstorm solutions</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Partner on a transportation solution project</a:t>
              </a:r>
              <a:endParaRPr b="0" i="0" sz="1800" u="none" cap="none" strike="noStrike">
                <a:solidFill>
                  <a:schemeClr val="dk1"/>
                </a:solidFill>
                <a:latin typeface="Calibri"/>
                <a:ea typeface="Calibri"/>
                <a:cs typeface="Calibri"/>
                <a:sym typeface="Calibri"/>
              </a:endParaRPr>
            </a:p>
          </p:txBody>
        </p:sp>
        <p:sp>
          <p:nvSpPr>
            <p:cNvPr id="318" name="Google Shape;318;p12"/>
            <p:cNvSpPr/>
            <p:nvPr/>
          </p:nvSpPr>
          <p:spPr>
            <a:xfrm>
              <a:off x="4999610" y="0"/>
              <a:ext cx="2261276" cy="764375"/>
            </a:xfrm>
            <a:prstGeom prst="rect">
              <a:avLst/>
            </a:prstGeom>
            <a:noFill/>
            <a:ln cap="flat" cmpd="sng" w="9525">
              <a:solidFill>
                <a:schemeClr val="dk1">
                  <a:alpha val="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 name="Google Shape;319;p12"/>
            <p:cNvSpPr txBox="1"/>
            <p:nvPr/>
          </p:nvSpPr>
          <p:spPr>
            <a:xfrm>
              <a:off x="5276871" y="442849"/>
              <a:ext cx="2261276" cy="764375"/>
            </a:xfrm>
            <a:prstGeom prst="rect">
              <a:avLst/>
            </a:prstGeom>
            <a:noFill/>
            <a:ln>
              <a:noFill/>
            </a:ln>
          </p:spPr>
          <p:txBody>
            <a:bodyPr anchorCtr="0" anchor="b"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Include the MM in community meetings and working groups</a:t>
              </a:r>
              <a:endParaRPr b="0" i="0" sz="1800" u="none" cap="none" strike="noStrike">
                <a:solidFill>
                  <a:schemeClr val="dk1"/>
                </a:solidFill>
                <a:latin typeface="Calibri"/>
                <a:ea typeface="Calibri"/>
                <a:cs typeface="Calibri"/>
                <a:sym typeface="Calibri"/>
              </a:endParaRPr>
            </a:p>
          </p:txBody>
        </p:sp>
        <p:sp>
          <p:nvSpPr>
            <p:cNvPr id="320" name="Google Shape;320;p12"/>
            <p:cNvSpPr/>
            <p:nvPr/>
          </p:nvSpPr>
          <p:spPr>
            <a:xfrm>
              <a:off x="7831877" y="536306"/>
              <a:ext cx="764375" cy="764375"/>
            </a:xfrm>
            <a:prstGeom prst="ellipse">
              <a:avLst/>
            </a:prstGeom>
            <a:solidFill>
              <a:srgbClr val="CCD3EA"/>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1" name="Google Shape;321;p12"/>
            <p:cNvSpPr/>
            <p:nvPr/>
          </p:nvSpPr>
          <p:spPr>
            <a:xfrm>
              <a:off x="7908315" y="612744"/>
              <a:ext cx="611500" cy="611500"/>
            </a:xfrm>
            <a:prstGeom prst="chord">
              <a:avLst>
                <a:gd fmla="val 16200000" name="adj1"/>
                <a:gd fmla="val 16200000" name="adj2"/>
              </a:avLst>
            </a:prstGeom>
            <a:solidFill>
              <a:srgbClr val="6FA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 name="Google Shape;322;p12"/>
            <p:cNvSpPr/>
            <p:nvPr/>
          </p:nvSpPr>
          <p:spPr>
            <a:xfrm>
              <a:off x="8343752" y="764375"/>
              <a:ext cx="2261276" cy="3216746"/>
            </a:xfrm>
            <a:prstGeom prst="rect">
              <a:avLst/>
            </a:prstGeom>
            <a:noFill/>
            <a:ln cap="flat" cmpd="sng" w="9525">
              <a:solidFill>
                <a:schemeClr val="dk1">
                  <a:alpha val="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 name="Google Shape;323;p12"/>
            <p:cNvSpPr txBox="1"/>
            <p:nvPr/>
          </p:nvSpPr>
          <p:spPr>
            <a:xfrm>
              <a:off x="8737365" y="1102972"/>
              <a:ext cx="2261276" cy="3216746"/>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With those who need mobility management</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63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People, communities, providers</a:t>
              </a:r>
              <a:endParaRPr b="0" i="0" sz="1800" u="none" cap="none" strike="noStrike">
                <a:solidFill>
                  <a:schemeClr val="dk1"/>
                </a:solidFill>
                <a:latin typeface="Calibri"/>
                <a:ea typeface="Calibri"/>
                <a:cs typeface="Calibri"/>
                <a:sym typeface="Calibri"/>
              </a:endParaRPr>
            </a:p>
          </p:txBody>
        </p:sp>
        <p:sp>
          <p:nvSpPr>
            <p:cNvPr id="324" name="Google Shape;324;p12"/>
            <p:cNvSpPr/>
            <p:nvPr/>
          </p:nvSpPr>
          <p:spPr>
            <a:xfrm>
              <a:off x="8343752" y="0"/>
              <a:ext cx="2261276" cy="764375"/>
            </a:xfrm>
            <a:prstGeom prst="rect">
              <a:avLst/>
            </a:prstGeom>
            <a:noFill/>
            <a:ln cap="flat" cmpd="sng" w="9525">
              <a:solidFill>
                <a:schemeClr val="dk1">
                  <a:alpha val="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 name="Google Shape;325;p12"/>
            <p:cNvSpPr txBox="1"/>
            <p:nvPr/>
          </p:nvSpPr>
          <p:spPr>
            <a:xfrm>
              <a:off x="8657743" y="361283"/>
              <a:ext cx="2261276" cy="764375"/>
            </a:xfrm>
            <a:prstGeom prst="rect">
              <a:avLst/>
            </a:prstGeom>
            <a:noFill/>
            <a:ln>
              <a:noFill/>
            </a:ln>
          </p:spPr>
          <p:txBody>
            <a:bodyPr anchorCtr="0" anchor="b"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Share the Program</a:t>
              </a:r>
              <a:endParaRPr b="0" i="0" sz="1800" u="none" cap="none" strike="noStrike">
                <a:solidFill>
                  <a:schemeClr val="dk1"/>
                </a:solidFill>
                <a:latin typeface="Times New Roman"/>
                <a:ea typeface="Times New Roman"/>
                <a:cs typeface="Times New Roman"/>
                <a:sym typeface="Times New Roman"/>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3"/>
          <p:cNvSpPr/>
          <p:nvPr/>
        </p:nvSpPr>
        <p:spPr>
          <a:xfrm>
            <a:off x="5756222" y="0"/>
            <a:ext cx="6435777" cy="6858000"/>
          </a:xfrm>
          <a:prstGeom prst="rect">
            <a:avLst/>
          </a:prstGeom>
          <a:solidFill>
            <a:srgbClr val="D8D8D8">
              <a:alpha val="7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31" name="Google Shape;331;p13"/>
          <p:cNvSpPr txBox="1"/>
          <p:nvPr>
            <p:ph type="title"/>
          </p:nvPr>
        </p:nvSpPr>
        <p:spPr>
          <a:xfrm>
            <a:off x="6714729" y="0"/>
            <a:ext cx="4345858" cy="1164375"/>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4E3D35"/>
              </a:buClr>
              <a:buSzPts val="6600"/>
              <a:buFont typeface="Calibri"/>
              <a:buNone/>
            </a:pPr>
            <a:r>
              <a:rPr lang="en-US" sz="6600">
                <a:solidFill>
                  <a:srgbClr val="4E3D35"/>
                </a:solidFill>
              </a:rPr>
              <a:t>Questions?</a:t>
            </a:r>
            <a:endParaRPr/>
          </a:p>
        </p:txBody>
      </p:sp>
      <p:pic>
        <p:nvPicPr>
          <p:cNvPr id="332" name="Google Shape;332;p13"/>
          <p:cNvPicPr preferRelativeResize="0"/>
          <p:nvPr/>
        </p:nvPicPr>
        <p:blipFill rotWithShape="1">
          <a:blip r:embed="rId4">
            <a:alphaModFix/>
          </a:blip>
          <a:srcRect b="0" l="0" r="0" t="0"/>
          <a:stretch/>
        </p:blipFill>
        <p:spPr>
          <a:xfrm>
            <a:off x="158566" y="2232682"/>
            <a:ext cx="5424751" cy="1717263"/>
          </a:xfrm>
          <a:prstGeom prst="rect">
            <a:avLst/>
          </a:prstGeom>
          <a:noFill/>
          <a:ln>
            <a:noFill/>
          </a:ln>
        </p:spPr>
      </p:pic>
      <p:sp>
        <p:nvSpPr>
          <p:cNvPr id="333" name="Google Shape;333;p13"/>
          <p:cNvSpPr txBox="1"/>
          <p:nvPr>
            <p:ph idx="1" type="body"/>
          </p:nvPr>
        </p:nvSpPr>
        <p:spPr>
          <a:xfrm>
            <a:off x="6160957" y="988498"/>
            <a:ext cx="5453402" cy="5742085"/>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262626"/>
              </a:buClr>
              <a:buSzPts val="2400"/>
              <a:buNone/>
            </a:pPr>
            <a:r>
              <a:rPr b="1" lang="en-US" u="sng"/>
              <a:t>Contact:</a:t>
            </a:r>
            <a:endParaRPr/>
          </a:p>
          <a:p>
            <a:pPr indent="0" lvl="0" marL="0" rtl="0" algn="l">
              <a:lnSpc>
                <a:spcPct val="85000"/>
              </a:lnSpc>
              <a:spcBef>
                <a:spcPts val="1300"/>
              </a:spcBef>
              <a:spcAft>
                <a:spcPts val="0"/>
              </a:spcAft>
              <a:buClr>
                <a:srgbClr val="262626"/>
              </a:buClr>
              <a:buSzPts val="2400"/>
              <a:buNone/>
            </a:pPr>
            <a:r>
              <a:rPr b="1" lang="en-US"/>
              <a:t>Chanler Cory</a:t>
            </a:r>
            <a:endParaRPr/>
          </a:p>
          <a:p>
            <a:pPr indent="0" lvl="0" marL="0" rtl="0" algn="l">
              <a:lnSpc>
                <a:spcPct val="85000"/>
              </a:lnSpc>
              <a:spcBef>
                <a:spcPts val="1300"/>
              </a:spcBef>
              <a:spcAft>
                <a:spcPts val="0"/>
              </a:spcAft>
              <a:buClr>
                <a:srgbClr val="262626"/>
              </a:buClr>
              <a:buSzPts val="2400"/>
              <a:buNone/>
            </a:pPr>
            <a:r>
              <a:rPr b="1" lang="en-US"/>
              <a:t>Northwest Mobility Manager </a:t>
            </a:r>
            <a:endParaRPr/>
          </a:p>
          <a:p>
            <a:pPr indent="0" lvl="0" marL="0" rtl="0" algn="l">
              <a:lnSpc>
                <a:spcPct val="85000"/>
              </a:lnSpc>
              <a:spcBef>
                <a:spcPts val="1300"/>
              </a:spcBef>
              <a:spcAft>
                <a:spcPts val="0"/>
              </a:spcAft>
              <a:buClr>
                <a:srgbClr val="262626"/>
              </a:buClr>
              <a:buSzPts val="2400"/>
              <a:buNone/>
            </a:pPr>
            <a:r>
              <a:rPr b="1" lang="en-US" u="sng">
                <a:solidFill>
                  <a:schemeClr val="hlink"/>
                </a:solidFill>
                <a:hlinkClick r:id="rId5"/>
              </a:rPr>
              <a:t>chanler@noda-ok.org</a:t>
            </a:r>
            <a:endParaRPr b="1"/>
          </a:p>
          <a:p>
            <a:pPr indent="0" lvl="0" marL="0" rtl="0" algn="l">
              <a:lnSpc>
                <a:spcPct val="85000"/>
              </a:lnSpc>
              <a:spcBef>
                <a:spcPts val="1300"/>
              </a:spcBef>
              <a:spcAft>
                <a:spcPts val="0"/>
              </a:spcAft>
              <a:buClr>
                <a:srgbClr val="262626"/>
              </a:buClr>
              <a:buSzPts val="2400"/>
              <a:buNone/>
            </a:pPr>
            <a:r>
              <a:rPr b="1" lang="en-US"/>
              <a:t>405-763-7815</a:t>
            </a:r>
            <a:endParaRPr/>
          </a:p>
          <a:p>
            <a:pPr indent="0" lvl="0" marL="0" rtl="0" algn="l">
              <a:lnSpc>
                <a:spcPct val="85000"/>
              </a:lnSpc>
              <a:spcBef>
                <a:spcPts val="1300"/>
              </a:spcBef>
              <a:spcAft>
                <a:spcPts val="0"/>
              </a:spcAft>
              <a:buClr>
                <a:srgbClr val="262626"/>
              </a:buClr>
              <a:buSzPts val="2400"/>
              <a:buNone/>
            </a:pPr>
            <a:r>
              <a:t/>
            </a:r>
            <a:endParaRPr b="1"/>
          </a:p>
          <a:p>
            <a:pPr indent="0" lvl="0" marL="0" rtl="0" algn="l">
              <a:lnSpc>
                <a:spcPct val="85000"/>
              </a:lnSpc>
              <a:spcBef>
                <a:spcPts val="1300"/>
              </a:spcBef>
              <a:spcAft>
                <a:spcPts val="0"/>
              </a:spcAft>
              <a:buClr>
                <a:srgbClr val="262626"/>
              </a:buClr>
              <a:buSzPts val="2400"/>
              <a:buNone/>
            </a:pPr>
            <a:r>
              <a:rPr b="1" lang="en-US"/>
              <a:t>Cristi Williams</a:t>
            </a:r>
            <a:endParaRPr/>
          </a:p>
          <a:p>
            <a:pPr indent="0" lvl="0" marL="0" rtl="0" algn="l">
              <a:lnSpc>
                <a:spcPct val="85000"/>
              </a:lnSpc>
              <a:spcBef>
                <a:spcPts val="1300"/>
              </a:spcBef>
              <a:spcAft>
                <a:spcPts val="0"/>
              </a:spcAft>
              <a:buClr>
                <a:srgbClr val="262626"/>
              </a:buClr>
              <a:buSzPts val="2400"/>
              <a:buNone/>
            </a:pPr>
            <a:r>
              <a:rPr b="1" lang="en-US"/>
              <a:t>Southwest Mobility Manager </a:t>
            </a:r>
            <a:endParaRPr/>
          </a:p>
          <a:p>
            <a:pPr indent="0" lvl="0" marL="0" rtl="0" algn="l">
              <a:lnSpc>
                <a:spcPct val="85000"/>
              </a:lnSpc>
              <a:spcBef>
                <a:spcPts val="1300"/>
              </a:spcBef>
              <a:spcAft>
                <a:spcPts val="0"/>
              </a:spcAft>
              <a:buClr>
                <a:srgbClr val="262626"/>
              </a:buClr>
              <a:buSzPts val="2400"/>
              <a:buNone/>
            </a:pPr>
            <a:r>
              <a:rPr b="1" lang="en-US" u="sng">
                <a:solidFill>
                  <a:schemeClr val="hlink"/>
                </a:solidFill>
                <a:hlinkClick r:id="rId6"/>
              </a:rPr>
              <a:t>Cristi@swoda.org</a:t>
            </a:r>
            <a:endParaRPr b="1"/>
          </a:p>
          <a:p>
            <a:pPr indent="0" lvl="0" marL="0" rtl="0" algn="l">
              <a:lnSpc>
                <a:spcPct val="85000"/>
              </a:lnSpc>
              <a:spcBef>
                <a:spcPts val="1300"/>
              </a:spcBef>
              <a:spcAft>
                <a:spcPts val="0"/>
              </a:spcAft>
              <a:buClr>
                <a:srgbClr val="262626"/>
              </a:buClr>
              <a:buSzPts val="2400"/>
              <a:buNone/>
            </a:pPr>
            <a:r>
              <a:rPr b="1" lang="en-US"/>
              <a:t>580-562-5058 or 580-660-5035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p:nvPr/>
        </p:nvSpPr>
        <p:spPr>
          <a:xfrm>
            <a:off x="639429" y="169334"/>
            <a:ext cx="10905065" cy="15313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4" name="Google Shape;104;p2"/>
          <p:cNvSpPr/>
          <p:nvPr/>
        </p:nvSpPr>
        <p:spPr>
          <a:xfrm>
            <a:off x="833679" y="278925"/>
            <a:ext cx="10516561" cy="1290232"/>
          </a:xfrm>
          <a:prstGeom prst="rect">
            <a:avLst/>
          </a:prstGeom>
          <a:noFill/>
          <a:ln cap="sq"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5" name="Google Shape;105;p2"/>
          <p:cNvSpPr txBox="1"/>
          <p:nvPr>
            <p:ph type="title"/>
          </p:nvPr>
        </p:nvSpPr>
        <p:spPr>
          <a:xfrm>
            <a:off x="1071844" y="472519"/>
            <a:ext cx="10040233" cy="122813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5400"/>
              <a:buFont typeface="Calibri"/>
              <a:buNone/>
            </a:pPr>
            <a:r>
              <a:rPr lang="en-US">
                <a:solidFill>
                  <a:srgbClr val="FFFFFF"/>
                </a:solidFill>
                <a:latin typeface="Calibri"/>
                <a:ea typeface="Calibri"/>
                <a:cs typeface="Calibri"/>
                <a:sym typeface="Calibri"/>
              </a:rPr>
              <a:t>What is Mobility Management</a:t>
            </a:r>
            <a:endParaRPr>
              <a:latin typeface="Calibri"/>
              <a:ea typeface="Calibri"/>
              <a:cs typeface="Calibri"/>
              <a:sym typeface="Calibri"/>
            </a:endParaRPr>
          </a:p>
        </p:txBody>
      </p:sp>
      <p:grpSp>
        <p:nvGrpSpPr>
          <p:cNvPr id="106" name="Google Shape;106;p2"/>
          <p:cNvGrpSpPr/>
          <p:nvPr/>
        </p:nvGrpSpPr>
        <p:grpSpPr>
          <a:xfrm>
            <a:off x="354998" y="1810240"/>
            <a:ext cx="11473921" cy="4883503"/>
            <a:chOff x="0" y="0"/>
            <a:chExt cx="10758488" cy="4019550"/>
          </a:xfrm>
        </p:grpSpPr>
        <p:cxnSp>
          <p:nvCxnSpPr>
            <p:cNvPr id="107" name="Google Shape;107;p2"/>
            <p:cNvCxnSpPr/>
            <p:nvPr/>
          </p:nvCxnSpPr>
          <p:spPr>
            <a:xfrm>
              <a:off x="0" y="0"/>
              <a:ext cx="10758488"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108" name="Google Shape;108;p2"/>
            <p:cNvSpPr/>
            <p:nvPr/>
          </p:nvSpPr>
          <p:spPr>
            <a:xfrm>
              <a:off x="0" y="0"/>
              <a:ext cx="2151697" cy="40195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9" name="Google Shape;109;p2"/>
            <p:cNvSpPr txBox="1"/>
            <p:nvPr/>
          </p:nvSpPr>
          <p:spPr>
            <a:xfrm>
              <a:off x="0" y="0"/>
              <a:ext cx="2151697" cy="401955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It’s a strategic approach to transportation resources that focuses on:</a:t>
              </a:r>
              <a:endParaRPr b="0" i="0" sz="2400" u="none" cap="none" strike="noStrike">
                <a:solidFill>
                  <a:schemeClr val="dk1"/>
                </a:solidFill>
                <a:latin typeface="Times New Roman"/>
                <a:ea typeface="Times New Roman"/>
                <a:cs typeface="Times New Roman"/>
                <a:sym typeface="Times New Roman"/>
              </a:endParaRPr>
            </a:p>
          </p:txBody>
        </p:sp>
        <p:sp>
          <p:nvSpPr>
            <p:cNvPr id="110" name="Google Shape;110;p2"/>
            <p:cNvSpPr/>
            <p:nvPr/>
          </p:nvSpPr>
          <p:spPr>
            <a:xfrm>
              <a:off x="2313074" y="62805"/>
              <a:ext cx="8445413" cy="12561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1" name="Google Shape;111;p2"/>
            <p:cNvSpPr txBox="1"/>
            <p:nvPr/>
          </p:nvSpPr>
          <p:spPr>
            <a:xfrm>
              <a:off x="2313074" y="62805"/>
              <a:ext cx="8445413" cy="1256109"/>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Calibri"/>
                <a:buNone/>
              </a:pPr>
              <a:r>
                <a:rPr b="1" i="0" lang="en-US" sz="2500" u="none" cap="none" strike="noStrike">
                  <a:solidFill>
                    <a:schemeClr val="dk1"/>
                  </a:solidFill>
                  <a:latin typeface="Times New Roman"/>
                  <a:ea typeface="Times New Roman"/>
                  <a:cs typeface="Times New Roman"/>
                  <a:sym typeface="Times New Roman"/>
                </a:rPr>
                <a:t>Moving people </a:t>
              </a:r>
              <a:r>
                <a:rPr b="0" i="0" lang="en-US" sz="2500" u="none" cap="none" strike="noStrike">
                  <a:solidFill>
                    <a:schemeClr val="dk1"/>
                  </a:solidFill>
                  <a:latin typeface="Times New Roman"/>
                  <a:ea typeface="Times New Roman"/>
                  <a:cs typeface="Times New Roman"/>
                  <a:sym typeface="Times New Roman"/>
                </a:rPr>
                <a:t>instead of moving vehicles</a:t>
              </a:r>
              <a:endParaRPr b="0" i="0" sz="1800" u="none" cap="none" strike="noStrike">
                <a:solidFill>
                  <a:schemeClr val="dk1"/>
                </a:solidFill>
                <a:latin typeface="Calibri"/>
                <a:ea typeface="Calibri"/>
                <a:cs typeface="Calibri"/>
                <a:sym typeface="Calibri"/>
              </a:endParaRPr>
            </a:p>
          </p:txBody>
        </p:sp>
        <p:cxnSp>
          <p:nvCxnSpPr>
            <p:cNvPr id="112" name="Google Shape;112;p2"/>
            <p:cNvCxnSpPr/>
            <p:nvPr/>
          </p:nvCxnSpPr>
          <p:spPr>
            <a:xfrm>
              <a:off x="2151697" y="1318914"/>
              <a:ext cx="8606790" cy="0"/>
            </a:xfrm>
            <a:prstGeom prst="straightConnector1">
              <a:avLst/>
            </a:prstGeom>
            <a:solidFill>
              <a:srgbClr val="599BD5"/>
            </a:solidFill>
            <a:ln cap="flat" cmpd="sng" w="12700">
              <a:solidFill>
                <a:srgbClr val="C3D4EB"/>
              </a:solidFill>
              <a:prstDash val="solid"/>
              <a:miter lim="800000"/>
              <a:headEnd len="sm" w="sm" type="none"/>
              <a:tailEnd len="sm" w="sm" type="none"/>
            </a:ln>
          </p:spPr>
        </p:cxnSp>
        <p:sp>
          <p:nvSpPr>
            <p:cNvPr id="113" name="Google Shape;113;p2"/>
            <p:cNvSpPr/>
            <p:nvPr/>
          </p:nvSpPr>
          <p:spPr>
            <a:xfrm>
              <a:off x="2313074" y="1381720"/>
              <a:ext cx="8445413" cy="12561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4" name="Google Shape;114;p2"/>
            <p:cNvSpPr txBox="1"/>
            <p:nvPr/>
          </p:nvSpPr>
          <p:spPr>
            <a:xfrm>
              <a:off x="2313074" y="1381720"/>
              <a:ext cx="8445413" cy="1256109"/>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Calibri"/>
                <a:buNone/>
              </a:pPr>
              <a:r>
                <a:rPr b="0" i="0" lang="en-US" sz="2500" u="none" cap="none" strike="noStrike">
                  <a:solidFill>
                    <a:schemeClr val="dk1"/>
                  </a:solidFill>
                  <a:latin typeface="Times New Roman"/>
                  <a:ea typeface="Times New Roman"/>
                  <a:cs typeface="Times New Roman"/>
                  <a:sym typeface="Times New Roman"/>
                </a:rPr>
                <a:t>Mobility management projects </a:t>
              </a:r>
              <a:r>
                <a:rPr b="1" i="0" lang="en-US" sz="2500" u="none" cap="none" strike="noStrike">
                  <a:solidFill>
                    <a:schemeClr val="dk1"/>
                  </a:solidFill>
                  <a:latin typeface="Times New Roman"/>
                  <a:ea typeface="Times New Roman"/>
                  <a:cs typeface="Times New Roman"/>
                  <a:sym typeface="Times New Roman"/>
                </a:rPr>
                <a:t>begin</a:t>
              </a:r>
              <a:r>
                <a:rPr b="0" i="0" lang="en-US" sz="2500" u="none" cap="none" strike="noStrike">
                  <a:solidFill>
                    <a:schemeClr val="dk1"/>
                  </a:solidFill>
                  <a:latin typeface="Times New Roman"/>
                  <a:ea typeface="Times New Roman"/>
                  <a:cs typeface="Times New Roman"/>
                  <a:sym typeface="Times New Roman"/>
                </a:rPr>
                <a:t> with a community vision in which </a:t>
              </a:r>
              <a:r>
                <a:rPr b="1" i="0" lang="en-US" sz="2500" u="none" cap="none" strike="noStrike">
                  <a:solidFill>
                    <a:schemeClr val="dk1"/>
                  </a:solidFill>
                  <a:latin typeface="Times New Roman"/>
                  <a:ea typeface="Times New Roman"/>
                  <a:cs typeface="Times New Roman"/>
                  <a:sym typeface="Times New Roman"/>
                </a:rPr>
                <a:t>the entire </a:t>
              </a:r>
              <a:r>
                <a:rPr b="0" i="0" lang="en-US" sz="2500" u="none" cap="none" strike="noStrike">
                  <a:solidFill>
                    <a:schemeClr val="dk1"/>
                  </a:solidFill>
                  <a:latin typeface="Times New Roman"/>
                  <a:ea typeface="Times New Roman"/>
                  <a:cs typeface="Times New Roman"/>
                  <a:sym typeface="Times New Roman"/>
                </a:rPr>
                <a:t>transportation network work together to deliver the transportation options that best meet the community's needs. </a:t>
              </a:r>
              <a:endParaRPr b="0" i="0" sz="2500" u="none" cap="none" strike="noStrike">
                <a:solidFill>
                  <a:schemeClr val="dk1"/>
                </a:solidFill>
                <a:latin typeface="Times New Roman"/>
                <a:ea typeface="Times New Roman"/>
                <a:cs typeface="Times New Roman"/>
                <a:sym typeface="Times New Roman"/>
              </a:endParaRPr>
            </a:p>
          </p:txBody>
        </p:sp>
        <p:cxnSp>
          <p:nvCxnSpPr>
            <p:cNvPr id="115" name="Google Shape;115;p2"/>
            <p:cNvCxnSpPr/>
            <p:nvPr/>
          </p:nvCxnSpPr>
          <p:spPr>
            <a:xfrm>
              <a:off x="2151697" y="2637829"/>
              <a:ext cx="8606790" cy="0"/>
            </a:xfrm>
            <a:prstGeom prst="straightConnector1">
              <a:avLst/>
            </a:prstGeom>
            <a:solidFill>
              <a:srgbClr val="599BD5"/>
            </a:solidFill>
            <a:ln cap="flat" cmpd="sng" w="12700">
              <a:solidFill>
                <a:srgbClr val="C3D4EB"/>
              </a:solidFill>
              <a:prstDash val="solid"/>
              <a:miter lim="800000"/>
              <a:headEnd len="sm" w="sm" type="none"/>
              <a:tailEnd len="sm" w="sm" type="none"/>
            </a:ln>
          </p:spPr>
        </p:cxnSp>
        <p:sp>
          <p:nvSpPr>
            <p:cNvPr id="116" name="Google Shape;116;p2"/>
            <p:cNvSpPr/>
            <p:nvPr/>
          </p:nvSpPr>
          <p:spPr>
            <a:xfrm>
              <a:off x="2313074" y="2700635"/>
              <a:ext cx="8445413" cy="12561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7" name="Google Shape;117;p2"/>
            <p:cNvSpPr txBox="1"/>
            <p:nvPr/>
          </p:nvSpPr>
          <p:spPr>
            <a:xfrm>
              <a:off x="2313074" y="2700635"/>
              <a:ext cx="8445413" cy="1256109"/>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dk1"/>
                </a:buClr>
                <a:buSzPts val="2500"/>
                <a:buFont typeface="Calibri"/>
                <a:buNone/>
              </a:pPr>
              <a:r>
                <a:rPr b="0" i="0" lang="en-US" sz="2500" u="none" cap="none" strike="noStrike">
                  <a:solidFill>
                    <a:schemeClr val="dk1"/>
                  </a:solidFill>
                  <a:latin typeface="Times New Roman"/>
                  <a:ea typeface="Times New Roman"/>
                  <a:cs typeface="Times New Roman"/>
                  <a:sym typeface="Times New Roman"/>
                </a:rPr>
                <a:t>Plans for transit </a:t>
              </a:r>
              <a:r>
                <a:rPr b="1" i="0" lang="en-US" sz="2500" u="none" cap="none" strike="noStrike">
                  <a:solidFill>
                    <a:schemeClr val="dk1"/>
                  </a:solidFill>
                  <a:latin typeface="Times New Roman"/>
                  <a:ea typeface="Times New Roman"/>
                  <a:cs typeface="Times New Roman"/>
                  <a:sym typeface="Times New Roman"/>
                </a:rPr>
                <a:t>sustainability</a:t>
              </a:r>
              <a:r>
                <a:rPr b="0" i="0" lang="en-US" sz="2500" u="none" cap="none" strike="noStrike">
                  <a:solidFill>
                    <a:schemeClr val="dk1"/>
                  </a:solidFill>
                  <a:latin typeface="Times New Roman"/>
                  <a:ea typeface="Times New Roman"/>
                  <a:cs typeface="Times New Roman"/>
                  <a:sym typeface="Times New Roman"/>
                </a:rPr>
                <a:t>, strives for easy to find resources, educating the general public, and continually incorporates customer feedback as services are evaluated and adjusted.</a:t>
              </a:r>
              <a:endParaRPr b="0" i="0" sz="2500" u="none" cap="none" strike="noStrike">
                <a:solidFill>
                  <a:schemeClr val="dk1"/>
                </a:solidFill>
                <a:latin typeface="Times New Roman"/>
                <a:ea typeface="Times New Roman"/>
                <a:cs typeface="Times New Roman"/>
                <a:sym typeface="Times New Roman"/>
              </a:endParaRPr>
            </a:p>
          </p:txBody>
        </p:sp>
        <p:cxnSp>
          <p:nvCxnSpPr>
            <p:cNvPr id="118" name="Google Shape;118;p2"/>
            <p:cNvCxnSpPr/>
            <p:nvPr/>
          </p:nvCxnSpPr>
          <p:spPr>
            <a:xfrm>
              <a:off x="2151697" y="3956744"/>
              <a:ext cx="8606790" cy="0"/>
            </a:xfrm>
            <a:prstGeom prst="straightConnector1">
              <a:avLst/>
            </a:prstGeom>
            <a:solidFill>
              <a:srgbClr val="599BD5"/>
            </a:solidFill>
            <a:ln cap="flat" cmpd="sng" w="12700">
              <a:solidFill>
                <a:srgbClr val="C3D4EB"/>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type="title"/>
          </p:nvPr>
        </p:nvSpPr>
        <p:spPr>
          <a:xfrm>
            <a:off x="0" y="-38457"/>
            <a:ext cx="12192000" cy="914400"/>
          </a:xfrm>
          <a:prstGeom prst="rect">
            <a:avLst/>
          </a:prstGeom>
          <a:solidFill>
            <a:schemeClr val="accent1"/>
          </a:solidFill>
          <a:ln>
            <a:noFill/>
          </a:ln>
        </p:spPr>
        <p:txBody>
          <a:bodyPr anchorCtr="0" anchor="ctr" bIns="0" lIns="365750" spcFirstLastPara="1" rIns="365750" wrap="square" tIns="91425">
            <a:noAutofit/>
          </a:bodyPr>
          <a:lstStyle/>
          <a:p>
            <a:pPr indent="0" lvl="0" marL="0" rtl="0" algn="l">
              <a:lnSpc>
                <a:spcPct val="85000"/>
              </a:lnSpc>
              <a:spcBef>
                <a:spcPts val="0"/>
              </a:spcBef>
              <a:spcAft>
                <a:spcPts val="0"/>
              </a:spcAft>
              <a:buClr>
                <a:schemeClr val="lt1"/>
              </a:buClr>
              <a:buSzPts val="1400"/>
              <a:buFont typeface="Calibri"/>
              <a:buNone/>
            </a:pPr>
            <a:r>
              <a:rPr lang="en-US"/>
              <a:t>       </a:t>
            </a:r>
            <a:r>
              <a:rPr lang="en-US">
                <a:latin typeface="Calibri"/>
                <a:ea typeface="Calibri"/>
                <a:cs typeface="Calibri"/>
                <a:sym typeface="Calibri"/>
              </a:rPr>
              <a:t>MOBILITY MANAGEMENT IN THE NATION</a:t>
            </a:r>
            <a:endParaRPr>
              <a:latin typeface="Calibri"/>
              <a:ea typeface="Calibri"/>
              <a:cs typeface="Calibri"/>
              <a:sym typeface="Calibri"/>
            </a:endParaRPr>
          </a:p>
        </p:txBody>
      </p:sp>
      <p:sp>
        <p:nvSpPr>
          <p:cNvPr id="125" name="Google Shape;125;p3"/>
          <p:cNvSpPr txBox="1"/>
          <p:nvPr>
            <p:ph idx="11" type="ftr"/>
          </p:nvPr>
        </p:nvSpPr>
        <p:spPr>
          <a:xfrm>
            <a:off x="3207103" y="6324599"/>
            <a:ext cx="5467349" cy="365760"/>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l">
              <a:lnSpc>
                <a:spcPct val="100000"/>
              </a:lnSpc>
              <a:spcBef>
                <a:spcPts val="0"/>
              </a:spcBef>
              <a:spcAft>
                <a:spcPts val="0"/>
              </a:spcAft>
              <a:buClr>
                <a:srgbClr val="7F7F7F"/>
              </a:buClr>
              <a:buSzPct val="117646"/>
              <a:buFont typeface="Trebuchet MS"/>
              <a:buNone/>
            </a:pPr>
            <a:r>
              <a:rPr lang="en-US"/>
              <a:t>TRANSIT &amp; MOBILITY MANAGEMENT WORKING TOGETHER FOR THE FUTURE</a:t>
            </a:r>
            <a:endParaRPr/>
          </a:p>
        </p:txBody>
      </p:sp>
      <p:pic>
        <p:nvPicPr>
          <p:cNvPr id="126" name="Google Shape;126;p3"/>
          <p:cNvPicPr preferRelativeResize="0"/>
          <p:nvPr/>
        </p:nvPicPr>
        <p:blipFill rotWithShape="1">
          <a:blip r:embed="rId3">
            <a:alphaModFix/>
          </a:blip>
          <a:srcRect b="0" l="0" r="0" t="0"/>
          <a:stretch/>
        </p:blipFill>
        <p:spPr>
          <a:xfrm>
            <a:off x="2283178" y="1011145"/>
            <a:ext cx="7315200" cy="51782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type="title"/>
          </p:nvPr>
        </p:nvSpPr>
        <p:spPr>
          <a:xfrm>
            <a:off x="757943" y="157869"/>
            <a:ext cx="10676114" cy="1241953"/>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SzPts val="1400"/>
              <a:buNone/>
            </a:pPr>
            <a:r>
              <a:rPr b="1" lang="en-US"/>
              <a:t>What does a Mobility Manager do? </a:t>
            </a:r>
            <a:endParaRPr b="1"/>
          </a:p>
        </p:txBody>
      </p:sp>
      <p:sp>
        <p:nvSpPr>
          <p:cNvPr id="132" name="Google Shape;132;p4"/>
          <p:cNvSpPr/>
          <p:nvPr/>
        </p:nvSpPr>
        <p:spPr>
          <a:xfrm>
            <a:off x="833679" y="278925"/>
            <a:ext cx="10516561" cy="1008008"/>
          </a:xfrm>
          <a:prstGeom prst="rect">
            <a:avLst/>
          </a:prstGeom>
          <a:noFill/>
          <a:ln cap="sq"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207 &lt;strong&gt;person&lt;/strong&gt; with thought bubble copy | Sustainable Economies Law Center ..." id="133" name="Google Shape;133;p4"/>
          <p:cNvPicPr preferRelativeResize="0"/>
          <p:nvPr/>
        </p:nvPicPr>
        <p:blipFill rotWithShape="1">
          <a:blip r:embed="rId3">
            <a:alphaModFix/>
          </a:blip>
          <a:srcRect b="0" l="0" r="0" t="0"/>
          <a:stretch/>
        </p:blipFill>
        <p:spPr>
          <a:xfrm>
            <a:off x="135469" y="3212424"/>
            <a:ext cx="4944531" cy="3027874"/>
          </a:xfrm>
          <a:prstGeom prst="rect">
            <a:avLst/>
          </a:prstGeom>
          <a:noFill/>
          <a:ln>
            <a:noFill/>
          </a:ln>
        </p:spPr>
      </p:pic>
      <p:pic>
        <p:nvPicPr>
          <p:cNvPr descr="Clipart - &lt;strong&gt;cartoon&lt;/strong&gt;,&lt;strong&gt;speech&lt;/strong&gt; &lt;strong&gt;bubble&lt;/strong&gt;" id="134" name="Google Shape;134;p4"/>
          <p:cNvPicPr preferRelativeResize="0"/>
          <p:nvPr/>
        </p:nvPicPr>
        <p:blipFill rotWithShape="1">
          <a:blip r:embed="rId4">
            <a:alphaModFix/>
          </a:blip>
          <a:srcRect b="0" l="0" r="0" t="0"/>
          <a:stretch/>
        </p:blipFill>
        <p:spPr>
          <a:xfrm flipH="1">
            <a:off x="4774015" y="1319426"/>
            <a:ext cx="4356349" cy="3256370"/>
          </a:xfrm>
          <a:prstGeom prst="rect">
            <a:avLst/>
          </a:prstGeom>
          <a:noFill/>
          <a:ln>
            <a:noFill/>
          </a:ln>
        </p:spPr>
      </p:pic>
      <p:sp>
        <p:nvSpPr>
          <p:cNvPr id="135" name="Google Shape;135;p4"/>
          <p:cNvSpPr txBox="1"/>
          <p:nvPr/>
        </p:nvSpPr>
        <p:spPr>
          <a:xfrm>
            <a:off x="4568544" y="1729904"/>
            <a:ext cx="4767290"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Rounded"/>
                <a:ea typeface="Arial Rounded"/>
                <a:cs typeface="Arial Rounded"/>
                <a:sym typeface="Arial Rounded"/>
              </a:rPr>
              <a:t>Mobility Managers:</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chemeClr val="accent1"/>
              </a:buClr>
              <a:buSzPts val="1800"/>
              <a:buFont typeface="Calibri"/>
              <a:buAutoNum type="arabicPeriod"/>
            </a:pPr>
            <a:r>
              <a:rPr b="1" i="0" lang="en-US" sz="1800" u="none" cap="none" strike="noStrike">
                <a:solidFill>
                  <a:schemeClr val="accent1"/>
                </a:solidFill>
                <a:latin typeface="Arial Rounded"/>
                <a:ea typeface="Arial Rounded"/>
                <a:cs typeface="Arial Rounded"/>
                <a:sym typeface="Arial Rounded"/>
              </a:rPr>
              <a:t>Understand and Navigate</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chemeClr val="accent6"/>
              </a:buClr>
              <a:buSzPts val="1800"/>
              <a:buFont typeface="Calibri"/>
              <a:buAutoNum type="arabicPeriod"/>
            </a:pPr>
            <a:r>
              <a:rPr b="1" i="0" lang="en-US" sz="1800" u="none" cap="none" strike="noStrike">
                <a:solidFill>
                  <a:schemeClr val="accent6"/>
                </a:solidFill>
                <a:latin typeface="Arial Rounded"/>
                <a:ea typeface="Arial Rounded"/>
                <a:cs typeface="Arial Rounded"/>
                <a:sym typeface="Arial Rounded"/>
              </a:rPr>
              <a:t>Coordinate and Collaborate</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chemeClr val="accent2"/>
              </a:buClr>
              <a:buSzPts val="1800"/>
              <a:buFont typeface="Calibri"/>
              <a:buAutoNum type="arabicPeriod"/>
            </a:pPr>
            <a:r>
              <a:rPr b="1" i="0" lang="en-US" sz="1800" u="none" cap="none" strike="noStrike">
                <a:solidFill>
                  <a:schemeClr val="accent2"/>
                </a:solidFill>
                <a:latin typeface="Arial Rounded"/>
                <a:ea typeface="Arial Rounded"/>
                <a:cs typeface="Arial Rounded"/>
                <a:sym typeface="Arial Rounded"/>
              </a:rPr>
              <a:t>Inform and Connect</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chemeClr val="accent3"/>
              </a:buClr>
              <a:buSzPts val="1800"/>
              <a:buFont typeface="Calibri"/>
              <a:buAutoNum type="arabicPeriod"/>
            </a:pPr>
            <a:r>
              <a:rPr b="1" i="0" lang="en-US" sz="1800" u="none" cap="none" strike="noStrike">
                <a:solidFill>
                  <a:schemeClr val="accent3"/>
                </a:solidFill>
                <a:latin typeface="Arial Rounded"/>
                <a:ea typeface="Arial Rounded"/>
                <a:cs typeface="Arial Rounded"/>
                <a:sym typeface="Arial Rounded"/>
              </a:rPr>
              <a:t>Launch and Sustain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4"/>
          <p:cNvSpPr txBox="1"/>
          <p:nvPr/>
        </p:nvSpPr>
        <p:spPr>
          <a:xfrm>
            <a:off x="2111022" y="3673627"/>
            <a:ext cx="2178756"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What does that mean…</a:t>
            </a:r>
            <a:endParaRPr b="0" i="0" sz="2400" u="none" cap="none" strike="noStrike">
              <a:solidFill>
                <a:schemeClr val="dk1"/>
              </a:solidFill>
              <a:latin typeface="Calibri"/>
              <a:ea typeface="Calibri"/>
              <a:cs typeface="Calibri"/>
              <a:sym typeface="Calibri"/>
            </a:endParaRPr>
          </a:p>
        </p:txBody>
      </p:sp>
      <p:pic>
        <p:nvPicPr>
          <p:cNvPr descr="&lt;strong&gt;Stick&lt;/strong&gt; People &lt;strong&gt;Cartoon&lt;/strong&gt; - ClipArt Best" id="137" name="Google Shape;137;p4"/>
          <p:cNvPicPr preferRelativeResize="0"/>
          <p:nvPr/>
        </p:nvPicPr>
        <p:blipFill rotWithShape="1">
          <a:blip r:embed="rId5">
            <a:alphaModFix/>
          </a:blip>
          <a:srcRect b="0" l="0" r="0" t="0"/>
          <a:stretch/>
        </p:blipFill>
        <p:spPr>
          <a:xfrm>
            <a:off x="9335835" y="3119142"/>
            <a:ext cx="2065244" cy="3323779"/>
          </a:xfrm>
          <a:prstGeom prst="rect">
            <a:avLst/>
          </a:prstGeom>
          <a:noFill/>
          <a:ln>
            <a:noFill/>
          </a:ln>
        </p:spPr>
      </p:pic>
      <p:pic>
        <p:nvPicPr>
          <p:cNvPr id="138" name="Google Shape;138;p4"/>
          <p:cNvPicPr preferRelativeResize="0"/>
          <p:nvPr/>
        </p:nvPicPr>
        <p:blipFill rotWithShape="1">
          <a:blip r:embed="rId6">
            <a:alphaModFix/>
          </a:blip>
          <a:srcRect b="0" l="0" r="0" t="0"/>
          <a:stretch/>
        </p:blipFill>
        <p:spPr>
          <a:xfrm>
            <a:off x="9929631" y="3119142"/>
            <a:ext cx="877651" cy="877651"/>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ph type="title"/>
          </p:nvPr>
        </p:nvSpPr>
        <p:spPr>
          <a:xfrm>
            <a:off x="629265" y="276845"/>
            <a:ext cx="10772775" cy="16581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100000"/>
              <a:buFont typeface="Calibri"/>
              <a:buNone/>
            </a:pPr>
            <a:r>
              <a:rPr b="1" lang="en-US"/>
              <a:t>Key roles for mobility management professionals: </a:t>
            </a:r>
            <a:r>
              <a:rPr b="1" lang="en-US" sz="4400">
                <a:solidFill>
                  <a:schemeClr val="accent1"/>
                </a:solidFill>
              </a:rPr>
              <a:t>Understand and Advocate</a:t>
            </a:r>
            <a:br>
              <a:rPr lang="en-US"/>
            </a:br>
            <a:endParaRPr/>
          </a:p>
        </p:txBody>
      </p:sp>
      <p:grpSp>
        <p:nvGrpSpPr>
          <p:cNvPr id="145" name="Google Shape;145;p5"/>
          <p:cNvGrpSpPr/>
          <p:nvPr/>
        </p:nvGrpSpPr>
        <p:grpSpPr>
          <a:xfrm>
            <a:off x="629265" y="1690688"/>
            <a:ext cx="11031792" cy="4887092"/>
            <a:chOff x="0" y="0"/>
            <a:chExt cx="11031792" cy="4887092"/>
          </a:xfrm>
        </p:grpSpPr>
        <p:sp>
          <p:nvSpPr>
            <p:cNvPr id="146" name="Google Shape;146;p5"/>
            <p:cNvSpPr/>
            <p:nvPr/>
          </p:nvSpPr>
          <p:spPr>
            <a:xfrm rot="5400000">
              <a:off x="5546782" y="-1086627"/>
              <a:ext cx="3909674" cy="7060347"/>
            </a:xfrm>
            <a:prstGeom prst="round2SameRect">
              <a:avLst>
                <a:gd fmla="val 16667" name="adj1"/>
                <a:gd fmla="val 0" name="adj2"/>
              </a:avLst>
            </a:prstGeom>
            <a:solidFill>
              <a:schemeClr val="lt2">
                <a:alpha val="89019"/>
              </a:schemeClr>
            </a:solidFill>
            <a:ln cap="flat" cmpd="sng" w="9525">
              <a:solidFill>
                <a:srgbClr val="B9D9E3">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7" name="Google Shape;147;p5"/>
            <p:cNvSpPr txBox="1"/>
            <p:nvPr/>
          </p:nvSpPr>
          <p:spPr>
            <a:xfrm>
              <a:off x="3971446" y="679564"/>
              <a:ext cx="6869492" cy="3527964"/>
            </a:xfrm>
            <a:prstGeom prst="rect">
              <a:avLst/>
            </a:prstGeom>
            <a:noFill/>
            <a:ln>
              <a:noFill/>
            </a:ln>
          </p:spPr>
          <p:txBody>
            <a:bodyPr anchorCtr="0" anchor="ctr" bIns="49525" lIns="99050" spcFirstLastPara="1" rIns="99050" wrap="square" tIns="49525">
              <a:noAutofit/>
            </a:bodyPr>
            <a:lstStyle/>
            <a:p>
              <a:pPr indent="-228600" lvl="1" marL="228600" marR="0" rtl="0" algn="l">
                <a:lnSpc>
                  <a:spcPct val="90000"/>
                </a:lnSpc>
                <a:spcBef>
                  <a:spcPts val="0"/>
                </a:spcBef>
                <a:spcAft>
                  <a:spcPts val="0"/>
                </a:spcAft>
                <a:buClr>
                  <a:schemeClr val="dk1"/>
                </a:buClr>
                <a:buSzPts val="2600"/>
                <a:buFont typeface="Noto Sans Symbols"/>
                <a:buChar char="✔"/>
              </a:pPr>
              <a:r>
                <a:rPr b="0" i="0" lang="en-US" sz="2600" u="none" cap="none" strike="noStrike">
                  <a:solidFill>
                    <a:schemeClr val="dk1"/>
                  </a:solidFill>
                  <a:latin typeface="Calibri"/>
                  <a:ea typeface="Calibri"/>
                  <a:cs typeface="Calibri"/>
                  <a:sym typeface="Calibri"/>
                </a:rPr>
                <a:t>Conducting data collection activities to understand transportation needs, uncover resources, communicate the benefits and impact of public transit.</a:t>
              </a:r>
              <a:endParaRPr b="0" i="0" sz="1800" u="none" cap="none" strike="noStrike">
                <a:solidFill>
                  <a:schemeClr val="dk1"/>
                </a:solidFill>
                <a:latin typeface="Calibri"/>
                <a:ea typeface="Calibri"/>
                <a:cs typeface="Calibri"/>
                <a:sym typeface="Calibri"/>
              </a:endParaRPr>
            </a:p>
            <a:p>
              <a:pPr indent="-228600" lvl="1" marL="228600" marR="0" rtl="0" algn="l">
                <a:lnSpc>
                  <a:spcPct val="90000"/>
                </a:lnSpc>
                <a:spcBef>
                  <a:spcPts val="390"/>
                </a:spcBef>
                <a:spcAft>
                  <a:spcPts val="0"/>
                </a:spcAft>
                <a:buClr>
                  <a:schemeClr val="dk1"/>
                </a:buClr>
                <a:buSzPts val="2600"/>
                <a:buFont typeface="Noto Sans Symbols"/>
                <a:buChar char="✔"/>
              </a:pPr>
              <a:r>
                <a:rPr b="0" i="0" lang="en-US" sz="2600" u="none" cap="none" strike="noStrike">
                  <a:solidFill>
                    <a:schemeClr val="dk1"/>
                  </a:solidFill>
                  <a:latin typeface="Calibri"/>
                  <a:ea typeface="Calibri"/>
                  <a:cs typeface="Calibri"/>
                  <a:sym typeface="Calibri"/>
                </a:rPr>
                <a:t>Promote transportation equity, accessibility and mobility for all.</a:t>
              </a:r>
              <a:endParaRPr b="0" i="0" sz="1800" u="none" cap="none" strike="noStrike">
                <a:solidFill>
                  <a:schemeClr val="dk1"/>
                </a:solidFill>
                <a:latin typeface="Calibri"/>
                <a:ea typeface="Calibri"/>
                <a:cs typeface="Calibri"/>
                <a:sym typeface="Calibri"/>
              </a:endParaRPr>
            </a:p>
            <a:p>
              <a:pPr indent="-228600" lvl="1" marL="228600" marR="0" rtl="0" algn="l">
                <a:lnSpc>
                  <a:spcPct val="90000"/>
                </a:lnSpc>
                <a:spcBef>
                  <a:spcPts val="390"/>
                </a:spcBef>
                <a:spcAft>
                  <a:spcPts val="0"/>
                </a:spcAft>
                <a:buClr>
                  <a:schemeClr val="dk1"/>
                </a:buClr>
                <a:buSzPts val="2600"/>
                <a:buFont typeface="Noto Sans Symbols"/>
                <a:buChar char="✔"/>
              </a:pPr>
              <a:r>
                <a:rPr b="0" i="0" lang="en-US" sz="2600" u="none" cap="none" strike="noStrike">
                  <a:solidFill>
                    <a:schemeClr val="dk1"/>
                  </a:solidFill>
                  <a:latin typeface="Calibri"/>
                  <a:ea typeface="Calibri"/>
                  <a:cs typeface="Calibri"/>
                  <a:sym typeface="Calibri"/>
                </a:rPr>
                <a:t>Encourage human service agencies to provide client transportation through public transit systems for safety and cost-efficiency.</a:t>
              </a:r>
              <a:endParaRPr b="0" i="0" sz="1800" u="none" cap="none" strike="noStrike">
                <a:solidFill>
                  <a:schemeClr val="dk1"/>
                </a:solidFill>
                <a:latin typeface="Calibri"/>
                <a:ea typeface="Calibri"/>
                <a:cs typeface="Calibri"/>
                <a:sym typeface="Calibri"/>
              </a:endParaRPr>
            </a:p>
          </p:txBody>
        </p:sp>
        <p:sp>
          <p:nvSpPr>
            <p:cNvPr id="148" name="Google Shape;148;p5"/>
            <p:cNvSpPr/>
            <p:nvPr/>
          </p:nvSpPr>
          <p:spPr>
            <a:xfrm>
              <a:off x="0" y="0"/>
              <a:ext cx="3971445" cy="4887092"/>
            </a:xfrm>
            <a:prstGeom prst="roundRect">
              <a:avLst>
                <a:gd fmla="val 16667" name="adj"/>
              </a:avLst>
            </a:prstGeom>
            <a:solidFill>
              <a:schemeClr val="accent1"/>
            </a:soli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9" name="Google Shape;149;p5"/>
            <p:cNvSpPr txBox="1"/>
            <p:nvPr/>
          </p:nvSpPr>
          <p:spPr>
            <a:xfrm>
              <a:off x="193870" y="193870"/>
              <a:ext cx="3583705" cy="4499352"/>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To effectively plan a responsive and sustainable transportation network for all Oklahomans, empathy and an unbiased understanding of their needs, environment, and goals is essential</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type="title"/>
          </p:nvPr>
        </p:nvSpPr>
        <p:spPr>
          <a:xfrm>
            <a:off x="657224" y="499533"/>
            <a:ext cx="10772775" cy="114851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100000"/>
              <a:buFont typeface="Calibri"/>
              <a:buNone/>
            </a:pPr>
            <a:r>
              <a:rPr b="1" lang="en-US"/>
              <a:t>Key roles for mobility management professionals: </a:t>
            </a:r>
            <a:r>
              <a:rPr b="1" lang="en-US">
                <a:solidFill>
                  <a:schemeClr val="accent6"/>
                </a:solidFill>
              </a:rPr>
              <a:t>Coordination and Collaboration</a:t>
            </a:r>
            <a:br>
              <a:rPr lang="en-US"/>
            </a:br>
            <a:endParaRPr/>
          </a:p>
        </p:txBody>
      </p:sp>
      <p:grpSp>
        <p:nvGrpSpPr>
          <p:cNvPr id="155" name="Google Shape;155;p6"/>
          <p:cNvGrpSpPr/>
          <p:nvPr/>
        </p:nvGrpSpPr>
        <p:grpSpPr>
          <a:xfrm>
            <a:off x="676275" y="1648047"/>
            <a:ext cx="10753725" cy="3960259"/>
            <a:chOff x="0" y="434124"/>
            <a:chExt cx="10753725" cy="3162819"/>
          </a:xfrm>
        </p:grpSpPr>
        <p:sp>
          <p:nvSpPr>
            <p:cNvPr id="156" name="Google Shape;156;p6"/>
            <p:cNvSpPr txBox="1"/>
            <p:nvPr/>
          </p:nvSpPr>
          <p:spPr>
            <a:xfrm>
              <a:off x="48547" y="434124"/>
              <a:ext cx="10656631" cy="682021"/>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alibri"/>
                <a:buNone/>
              </a:pPr>
              <a:r>
                <a:rPr b="0" i="0" lang="en-US" sz="2500" u="none" cap="none" strike="noStrike">
                  <a:solidFill>
                    <a:schemeClr val="lt1"/>
                  </a:solidFill>
                  <a:latin typeface="Calibri"/>
                  <a:ea typeface="Calibri"/>
                  <a:cs typeface="Calibri"/>
                  <a:sym typeface="Calibri"/>
                </a:rPr>
                <a:t>Mobility Management practitioners cultivate partnerships and collaborate efforts throughout transit agencies, planners, and other community stakeholders. </a:t>
              </a:r>
              <a:endParaRPr b="0" i="0" sz="1800" u="none" cap="none" strike="noStrike">
                <a:solidFill>
                  <a:schemeClr val="dk1"/>
                </a:solidFill>
                <a:latin typeface="Calibri"/>
                <a:ea typeface="Calibri"/>
                <a:cs typeface="Calibri"/>
                <a:sym typeface="Calibri"/>
              </a:endParaRPr>
            </a:p>
          </p:txBody>
        </p:sp>
        <p:sp>
          <p:nvSpPr>
            <p:cNvPr id="157" name="Google Shape;157;p6"/>
            <p:cNvSpPr/>
            <p:nvPr/>
          </p:nvSpPr>
          <p:spPr>
            <a:xfrm>
              <a:off x="0" y="1164693"/>
              <a:ext cx="10753725" cy="24322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 name="Google Shape;158;p6"/>
            <p:cNvSpPr txBox="1"/>
            <p:nvPr/>
          </p:nvSpPr>
          <p:spPr>
            <a:xfrm>
              <a:off x="0" y="1164693"/>
              <a:ext cx="10753725" cy="2432250"/>
            </a:xfrm>
            <a:prstGeom prst="rect">
              <a:avLst/>
            </a:prstGeom>
            <a:noFill/>
            <a:ln>
              <a:noFill/>
            </a:ln>
          </p:spPr>
          <p:txBody>
            <a:bodyPr anchorCtr="0" anchor="t" bIns="31750" lIns="341425" spcFirstLastPara="1" rIns="177800" wrap="square" tIns="31750">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Attending community meetings to discuss transportation options. This includes making transportation a consideration in discussions for new developments, shopping centers, housing developments, employment centers, food banks, and medical facilities during the planning stages. </a:t>
              </a:r>
              <a:endParaRPr b="0" i="0" sz="1800" u="none" cap="none" strike="noStrike">
                <a:solidFill>
                  <a:schemeClr val="dk1"/>
                </a:solidFill>
                <a:latin typeface="Calibri"/>
                <a:ea typeface="Calibri"/>
                <a:cs typeface="Calibri"/>
                <a:sym typeface="Calibri"/>
              </a:endParaRPr>
            </a:p>
            <a:p>
              <a:pPr indent="-228600" lvl="1" marL="228600" marR="0" rtl="0" algn="l">
                <a:lnSpc>
                  <a:spcPct val="90000"/>
                </a:lnSpc>
                <a:spcBef>
                  <a:spcPts val="4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Participating in other planning efforts (for example: workforce development, health needs, education, etc.).</a:t>
              </a:r>
              <a:endParaRPr b="0" i="0" sz="1800" u="none" cap="none" strike="noStrike">
                <a:solidFill>
                  <a:schemeClr val="dk1"/>
                </a:solidFill>
                <a:latin typeface="Calibri"/>
                <a:ea typeface="Calibri"/>
                <a:cs typeface="Calibri"/>
                <a:sym typeface="Calibri"/>
              </a:endParaRPr>
            </a:p>
            <a:p>
              <a:pPr indent="-228600" lvl="1" marL="228600" marR="0" rtl="0" algn="l">
                <a:lnSpc>
                  <a:spcPct val="90000"/>
                </a:lnSpc>
                <a:spcBef>
                  <a:spcPts val="4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Educate health and human agency staff, workforce agency staff, policymakers, elected officials, and other stakeholders on impact of transit and other transportation services and on the need for new or expanded mobility options.</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txBox="1"/>
          <p:nvPr>
            <p:ph type="title"/>
          </p:nvPr>
        </p:nvSpPr>
        <p:spPr>
          <a:xfrm>
            <a:off x="2853568" y="29909"/>
            <a:ext cx="6399028" cy="130056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5000"/>
              </a:lnSpc>
              <a:spcBef>
                <a:spcPts val="0"/>
              </a:spcBef>
              <a:spcAft>
                <a:spcPts val="0"/>
              </a:spcAft>
              <a:buClr>
                <a:schemeClr val="accent1"/>
              </a:buClr>
              <a:buSzPct val="66391"/>
              <a:buFont typeface="Calibri"/>
              <a:buNone/>
            </a:pPr>
            <a:r>
              <a:rPr b="1" lang="en-US"/>
              <a:t>Key roles for mobility management professionals: </a:t>
            </a:r>
            <a:r>
              <a:rPr b="1" lang="en-US" sz="5400">
                <a:solidFill>
                  <a:schemeClr val="accent2"/>
                </a:solidFill>
              </a:rPr>
              <a:t>Inform and Connect</a:t>
            </a:r>
            <a:endParaRPr sz="5400">
              <a:solidFill>
                <a:schemeClr val="accent2"/>
              </a:solidFill>
            </a:endParaRPr>
          </a:p>
        </p:txBody>
      </p:sp>
      <p:sp>
        <p:nvSpPr>
          <p:cNvPr id="165" name="Google Shape;165;p7"/>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262626"/>
              </a:buClr>
              <a:buSzPts val="2400"/>
              <a:buNone/>
            </a:pPr>
            <a:r>
              <a:rPr lang="en-US"/>
              <a:t> </a:t>
            </a:r>
            <a:endParaRPr/>
          </a:p>
        </p:txBody>
      </p:sp>
      <p:grpSp>
        <p:nvGrpSpPr>
          <p:cNvPr id="166" name="Google Shape;166;p7"/>
          <p:cNvGrpSpPr/>
          <p:nvPr/>
        </p:nvGrpSpPr>
        <p:grpSpPr>
          <a:xfrm>
            <a:off x="426647" y="1185704"/>
            <a:ext cx="10927143" cy="5923651"/>
            <a:chOff x="1552061" y="0"/>
            <a:chExt cx="10927143" cy="5923651"/>
          </a:xfrm>
        </p:grpSpPr>
        <p:sp>
          <p:nvSpPr>
            <p:cNvPr id="167" name="Google Shape;167;p7"/>
            <p:cNvSpPr/>
            <p:nvPr/>
          </p:nvSpPr>
          <p:spPr>
            <a:xfrm>
              <a:off x="1552061" y="0"/>
              <a:ext cx="5922333" cy="5923651"/>
            </a:xfrm>
            <a:custGeom>
              <a:rect b="b" l="l" r="r" t="t"/>
              <a:pathLst>
                <a:path extrusionOk="0" h="120000" w="120000">
                  <a:moveTo>
                    <a:pt x="8412" y="60000"/>
                  </a:moveTo>
                  <a:lnTo>
                    <a:pt x="8412" y="60000"/>
                  </a:lnTo>
                  <a:cubicBezTo>
                    <a:pt x="8412" y="33895"/>
                    <a:pt x="27911" y="11904"/>
                    <a:pt x="53828" y="8781"/>
                  </a:cubicBezTo>
                  <a:cubicBezTo>
                    <a:pt x="79744" y="5657"/>
                    <a:pt x="103909" y="22386"/>
                    <a:pt x="110111" y="47743"/>
                  </a:cubicBezTo>
                  <a:cubicBezTo>
                    <a:pt x="116313" y="73101"/>
                    <a:pt x="102596" y="99095"/>
                    <a:pt x="78164" y="108286"/>
                  </a:cubicBezTo>
                  <a:cubicBezTo>
                    <a:pt x="53732" y="117478"/>
                    <a:pt x="26284" y="106969"/>
                    <a:pt x="14236" y="83812"/>
                  </a:cubicBezTo>
                  <a:lnTo>
                    <a:pt x="6300" y="85348"/>
                  </a:lnTo>
                  <a:lnTo>
                    <a:pt x="15821" y="68555"/>
                  </a:lnTo>
                  <a:lnTo>
                    <a:pt x="35752" y="79645"/>
                  </a:lnTo>
                  <a:lnTo>
                    <a:pt x="27939" y="81158"/>
                  </a:lnTo>
                  <a:lnTo>
                    <a:pt x="27939" y="81158"/>
                  </a:lnTo>
                  <a:cubicBezTo>
                    <a:pt x="38435" y="97068"/>
                    <a:pt x="59008" y="102874"/>
                    <a:pt x="76272" y="94799"/>
                  </a:cubicBezTo>
                  <a:cubicBezTo>
                    <a:pt x="93536" y="86725"/>
                    <a:pt x="102270" y="67211"/>
                    <a:pt x="96790" y="48955"/>
                  </a:cubicBezTo>
                  <a:cubicBezTo>
                    <a:pt x="91310" y="30698"/>
                    <a:pt x="73275" y="19221"/>
                    <a:pt x="54419" y="21991"/>
                  </a:cubicBezTo>
                  <a:cubicBezTo>
                    <a:pt x="35562" y="24760"/>
                    <a:pt x="21588" y="40939"/>
                    <a:pt x="21588" y="60000"/>
                  </a:cubicBezTo>
                  <a:close/>
                </a:path>
              </a:pathLst>
            </a:custGeom>
            <a:gradFill>
              <a:gsLst>
                <a:gs pos="0">
                  <a:srgbClr val="828D67"/>
                </a:gs>
                <a:gs pos="50000">
                  <a:srgbClr val="79855B"/>
                </a:gs>
                <a:gs pos="100000">
                  <a:srgbClr val="6A7651"/>
                </a:gs>
              </a:gsLst>
              <a:lin ang="27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 name="Google Shape;168;p7"/>
            <p:cNvSpPr/>
            <p:nvPr/>
          </p:nvSpPr>
          <p:spPr>
            <a:xfrm>
              <a:off x="7178496" y="713430"/>
              <a:ext cx="5300708" cy="43944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 name="Google Shape;169;p7"/>
            <p:cNvSpPr txBox="1"/>
            <p:nvPr/>
          </p:nvSpPr>
          <p:spPr>
            <a:xfrm>
              <a:off x="7178496" y="713430"/>
              <a:ext cx="5300708" cy="4394480"/>
            </a:xfrm>
            <a:prstGeom prst="rect">
              <a:avLst/>
            </a:prstGeom>
            <a:noFill/>
            <a:ln>
              <a:noFill/>
            </a:ln>
          </p:spPr>
          <p:txBody>
            <a:bodyPr anchorCtr="0" anchor="ctr" bIns="11425" lIns="11425"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Produce publications about all the available transit and other transportation options in the community:</a:t>
              </a:r>
              <a:endParaRPr b="1"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Resource guides </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Program websites and social media </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Presentations to community groups </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Attendance at community events </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Human interest stories </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Newsletters </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Annual reports</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Provide information to human service agencies and other agency staff on transportation service options.</a:t>
              </a:r>
              <a:endParaRPr b="0" i="0" sz="1800" u="none" cap="none" strike="noStrike">
                <a:solidFill>
                  <a:schemeClr val="dk1"/>
                </a:solidFill>
                <a:latin typeface="Calibri"/>
                <a:ea typeface="Calibri"/>
                <a:cs typeface="Calibri"/>
                <a:sym typeface="Calibri"/>
              </a:endParaRPr>
            </a:p>
          </p:txBody>
        </p:sp>
        <p:sp>
          <p:nvSpPr>
            <p:cNvPr id="170" name="Google Shape;170;p7"/>
            <p:cNvSpPr/>
            <p:nvPr/>
          </p:nvSpPr>
          <p:spPr>
            <a:xfrm>
              <a:off x="2859921" y="2144361"/>
              <a:ext cx="3304716" cy="16521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 name="Google Shape;171;p7"/>
            <p:cNvSpPr txBox="1"/>
            <p:nvPr/>
          </p:nvSpPr>
          <p:spPr>
            <a:xfrm>
              <a:off x="2859921" y="2144361"/>
              <a:ext cx="3304716" cy="1652106"/>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All mobility management activities point toward one goal: </a:t>
              </a:r>
              <a:r>
                <a:rPr b="1" i="0" lang="en-US" sz="2000" u="none" cap="none" strike="noStrike">
                  <a:solidFill>
                    <a:srgbClr val="5B6345"/>
                  </a:solidFill>
                  <a:latin typeface="Calibri"/>
                  <a:ea typeface="Calibri"/>
                  <a:cs typeface="Calibri"/>
                  <a:sym typeface="Calibri"/>
                </a:rPr>
                <a:t>connecting customers to the transportation options that are most responsive to their needs.</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ph type="title"/>
          </p:nvPr>
        </p:nvSpPr>
        <p:spPr>
          <a:xfrm>
            <a:off x="838200" y="130629"/>
            <a:ext cx="10515600" cy="1314713"/>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4400"/>
              <a:buFont typeface="Calibri"/>
              <a:buNone/>
            </a:pPr>
            <a:r>
              <a:rPr b="1" lang="en-US"/>
              <a:t>Key roles for mobility management professionals: </a:t>
            </a:r>
            <a:r>
              <a:rPr b="1" lang="en-US">
                <a:solidFill>
                  <a:schemeClr val="accent3"/>
                </a:solidFill>
              </a:rPr>
              <a:t>Launch and Sustain</a:t>
            </a:r>
            <a:endParaRPr>
              <a:solidFill>
                <a:schemeClr val="accent3"/>
              </a:solidFill>
            </a:endParaRPr>
          </a:p>
        </p:txBody>
      </p:sp>
      <p:sp>
        <p:nvSpPr>
          <p:cNvPr id="178" name="Google Shape;178;p8"/>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262626"/>
              </a:buClr>
              <a:buSzPts val="2400"/>
              <a:buNone/>
            </a:pPr>
            <a:r>
              <a:rPr lang="en-US"/>
              <a:t> </a:t>
            </a:r>
            <a:endParaRPr/>
          </a:p>
        </p:txBody>
      </p:sp>
      <p:grpSp>
        <p:nvGrpSpPr>
          <p:cNvPr id="179" name="Google Shape;179;p8"/>
          <p:cNvGrpSpPr/>
          <p:nvPr/>
        </p:nvGrpSpPr>
        <p:grpSpPr>
          <a:xfrm>
            <a:off x="669934" y="1282921"/>
            <a:ext cx="10852129" cy="5436743"/>
            <a:chOff x="1802" y="2868"/>
            <a:chExt cx="10852129" cy="5436743"/>
          </a:xfrm>
        </p:grpSpPr>
        <p:sp>
          <p:nvSpPr>
            <p:cNvPr id="180" name="Google Shape;180;p8"/>
            <p:cNvSpPr/>
            <p:nvPr/>
          </p:nvSpPr>
          <p:spPr>
            <a:xfrm>
              <a:off x="1802" y="272339"/>
              <a:ext cx="4897802" cy="4897802"/>
            </a:xfrm>
            <a:prstGeom prst="ellipse">
              <a:avLst/>
            </a:prstGeom>
            <a:solidFill>
              <a:schemeClr val="accent1"/>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1" name="Google Shape;181;p8"/>
            <p:cNvSpPr txBox="1"/>
            <p:nvPr/>
          </p:nvSpPr>
          <p:spPr>
            <a:xfrm>
              <a:off x="719068" y="989605"/>
              <a:ext cx="3463270" cy="34632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4100"/>
                <a:buFont typeface="Calibri"/>
                <a:buNone/>
              </a:pPr>
              <a:r>
                <a:rPr b="0" i="0" lang="en-US" sz="4100" u="none" cap="none" strike="noStrike">
                  <a:solidFill>
                    <a:schemeClr val="lt1"/>
                  </a:solidFill>
                  <a:latin typeface="Calibri"/>
                  <a:ea typeface="Calibri"/>
                  <a:cs typeface="Calibri"/>
                  <a:sym typeface="Calibri"/>
                </a:rPr>
                <a:t>Coordinate strategic steps to ensure project launch is successful and </a:t>
              </a:r>
              <a:r>
                <a:rPr b="1" i="0" lang="en-US" sz="4100" u="none" cap="none" strike="noStrike">
                  <a:solidFill>
                    <a:schemeClr val="accent2"/>
                  </a:solidFill>
                  <a:latin typeface="Calibri"/>
                  <a:ea typeface="Calibri"/>
                  <a:cs typeface="Calibri"/>
                  <a:sym typeface="Calibri"/>
                </a:rPr>
                <a:t>sustainable</a:t>
              </a:r>
              <a:r>
                <a:rPr b="0" i="0" lang="en-US" sz="4100" u="none" cap="none" strike="noStrike">
                  <a:solidFill>
                    <a:schemeClr val="lt1"/>
                  </a:solidFill>
                  <a:latin typeface="Calibri"/>
                  <a:ea typeface="Calibri"/>
                  <a:cs typeface="Calibri"/>
                  <a:sym typeface="Calibri"/>
                </a:rPr>
                <a:t>:</a:t>
              </a:r>
              <a:endParaRPr b="1" i="0" sz="4100" u="none" cap="none" strike="noStrike">
                <a:solidFill>
                  <a:schemeClr val="lt1"/>
                </a:solidFill>
                <a:latin typeface="Calibri"/>
                <a:ea typeface="Calibri"/>
                <a:cs typeface="Calibri"/>
                <a:sym typeface="Calibri"/>
              </a:endParaRPr>
            </a:p>
          </p:txBody>
        </p:sp>
        <p:sp>
          <p:nvSpPr>
            <p:cNvPr id="182" name="Google Shape;182;p8"/>
            <p:cNvSpPr/>
            <p:nvPr/>
          </p:nvSpPr>
          <p:spPr>
            <a:xfrm rot="-3521804">
              <a:off x="4500924" y="1514283"/>
              <a:ext cx="2265232" cy="0"/>
            </a:xfrm>
            <a:custGeom>
              <a:rect b="b" l="l" r="r" t="t"/>
              <a:pathLst>
                <a:path extrusionOk="0" h="120000" w="120000">
                  <a:moveTo>
                    <a:pt x="0" y="0"/>
                  </a:moveTo>
                  <a:lnTo>
                    <a:pt x="120000" y="0"/>
                  </a:lnTo>
                </a:path>
              </a:pathLst>
            </a:custGeom>
            <a:noFill/>
            <a:ln cap="flat" cmpd="sng" w="12700">
              <a:solidFill>
                <a:srgbClr val="3C8E9E"/>
              </a:solidFill>
              <a:prstDash val="solid"/>
              <a:round/>
              <a:headEnd len="sm" w="sm" type="none"/>
              <a:tailEnd len="sm" w="sm" type="none"/>
            </a:ln>
          </p:spPr>
        </p:sp>
        <p:cxnSp>
          <p:nvCxnSpPr>
            <p:cNvPr id="183" name="Google Shape;183;p8"/>
            <p:cNvCxnSpPr/>
            <p:nvPr/>
          </p:nvCxnSpPr>
          <p:spPr>
            <a:xfrm>
              <a:off x="6222011" y="546542"/>
              <a:ext cx="572484" cy="0"/>
            </a:xfrm>
            <a:prstGeom prst="straightConnector1">
              <a:avLst/>
            </a:prstGeom>
            <a:noFill/>
            <a:ln cap="flat" cmpd="sng" w="12700">
              <a:solidFill>
                <a:srgbClr val="3C8E9E"/>
              </a:solidFill>
              <a:prstDash val="solid"/>
              <a:round/>
              <a:headEnd len="sm" w="sm" type="none"/>
              <a:tailEnd len="sm" w="sm" type="none"/>
            </a:ln>
          </p:spPr>
        </p:cxnSp>
        <p:sp>
          <p:nvSpPr>
            <p:cNvPr id="184" name="Google Shape;184;p8"/>
            <p:cNvSpPr/>
            <p:nvPr/>
          </p:nvSpPr>
          <p:spPr>
            <a:xfrm>
              <a:off x="6794496" y="2868"/>
              <a:ext cx="4059435" cy="108734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 name="Google Shape;185;p8"/>
            <p:cNvSpPr txBox="1"/>
            <p:nvPr/>
          </p:nvSpPr>
          <p:spPr>
            <a:xfrm>
              <a:off x="6794496" y="2868"/>
              <a:ext cx="4059435" cy="1087348"/>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1500"/>
                <a:buFont typeface="Noto Sans Symbols"/>
                <a:buNone/>
              </a:pPr>
              <a:r>
                <a:rPr b="0" i="0" lang="en-US" sz="1500" u="none" cap="none" strike="noStrike">
                  <a:solidFill>
                    <a:schemeClr val="dk1"/>
                  </a:solidFill>
                  <a:latin typeface="Calibri"/>
                  <a:ea typeface="Calibri"/>
                  <a:cs typeface="Calibri"/>
                  <a:sym typeface="Calibri"/>
                </a:rPr>
                <a:t>1. Develop strategies with the regional transit network, </a:t>
              </a:r>
              <a:r>
                <a:rPr b="0" i="0" lang="en-US" sz="1500" u="none" cap="none" strike="noStrike">
                  <a:solidFill>
                    <a:schemeClr val="accent2"/>
                  </a:solidFill>
                  <a:latin typeface="Calibri"/>
                  <a:ea typeface="Calibri"/>
                  <a:cs typeface="Calibri"/>
                  <a:sym typeface="Calibri"/>
                </a:rPr>
                <a:t>the regional mobility plan </a:t>
              </a:r>
              <a:r>
                <a:rPr b="0" i="0" lang="en-US" sz="1500" u="none" cap="none" strike="noStrike">
                  <a:solidFill>
                    <a:schemeClr val="dk1"/>
                  </a:solidFill>
                  <a:latin typeface="Calibri"/>
                  <a:ea typeface="Calibri"/>
                  <a:cs typeface="Calibri"/>
                  <a:sym typeface="Calibri"/>
                </a:rPr>
                <a:t>will include goals and objectives for mobility management services. </a:t>
              </a:r>
              <a:endParaRPr b="0" i="0" sz="1800" u="none" cap="none" strike="noStrike">
                <a:solidFill>
                  <a:schemeClr val="dk1"/>
                </a:solidFill>
                <a:latin typeface="Calibri"/>
                <a:ea typeface="Calibri"/>
                <a:cs typeface="Calibri"/>
                <a:sym typeface="Calibri"/>
              </a:endParaRPr>
            </a:p>
          </p:txBody>
        </p:sp>
        <p:sp>
          <p:nvSpPr>
            <p:cNvPr id="186" name="Google Shape;186;p8"/>
            <p:cNvSpPr/>
            <p:nvPr/>
          </p:nvSpPr>
          <p:spPr>
            <a:xfrm rot="-2365725">
              <a:off x="4871682" y="2117761"/>
              <a:ext cx="1523717" cy="0"/>
            </a:xfrm>
            <a:custGeom>
              <a:rect b="b" l="l" r="r" t="t"/>
              <a:pathLst>
                <a:path extrusionOk="0" h="120000" w="120000">
                  <a:moveTo>
                    <a:pt x="0" y="0"/>
                  </a:moveTo>
                  <a:lnTo>
                    <a:pt x="120000" y="0"/>
                  </a:lnTo>
                </a:path>
              </a:pathLst>
            </a:custGeom>
            <a:noFill/>
            <a:ln cap="flat" cmpd="sng" w="12700">
              <a:solidFill>
                <a:srgbClr val="3C8E9E"/>
              </a:solidFill>
              <a:prstDash val="solid"/>
              <a:round/>
              <a:headEnd len="sm" w="sm" type="none"/>
              <a:tailEnd len="sm" w="sm" type="none"/>
            </a:ln>
          </p:spPr>
        </p:sp>
        <p:cxnSp>
          <p:nvCxnSpPr>
            <p:cNvPr id="187" name="Google Shape;187;p8"/>
            <p:cNvCxnSpPr/>
            <p:nvPr/>
          </p:nvCxnSpPr>
          <p:spPr>
            <a:xfrm>
              <a:off x="6222011" y="1633891"/>
              <a:ext cx="572484" cy="0"/>
            </a:xfrm>
            <a:prstGeom prst="straightConnector1">
              <a:avLst/>
            </a:prstGeom>
            <a:noFill/>
            <a:ln cap="flat" cmpd="sng" w="12700">
              <a:solidFill>
                <a:srgbClr val="3C8E9E"/>
              </a:solidFill>
              <a:prstDash val="solid"/>
              <a:round/>
              <a:headEnd len="sm" w="sm" type="none"/>
              <a:tailEnd len="sm" w="sm" type="none"/>
            </a:ln>
          </p:spPr>
        </p:cxnSp>
        <p:sp>
          <p:nvSpPr>
            <p:cNvPr id="188" name="Google Shape;188;p8"/>
            <p:cNvSpPr/>
            <p:nvPr/>
          </p:nvSpPr>
          <p:spPr>
            <a:xfrm>
              <a:off x="6794496" y="1090217"/>
              <a:ext cx="4059435" cy="108734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 name="Google Shape;189;p8"/>
            <p:cNvSpPr txBox="1"/>
            <p:nvPr/>
          </p:nvSpPr>
          <p:spPr>
            <a:xfrm>
              <a:off x="6794496" y="1090217"/>
              <a:ext cx="4059435" cy="1087348"/>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1500"/>
                <a:buFont typeface="Noto Sans Symbols"/>
                <a:buNone/>
              </a:pPr>
              <a:r>
                <a:rPr b="0" i="0" lang="en-US" sz="1500" u="none" cap="none" strike="noStrike">
                  <a:solidFill>
                    <a:schemeClr val="dk1"/>
                  </a:solidFill>
                  <a:latin typeface="Calibri"/>
                  <a:ea typeface="Calibri"/>
                  <a:cs typeface="Calibri"/>
                  <a:sym typeface="Calibri"/>
                </a:rPr>
                <a:t>2. </a:t>
              </a:r>
              <a:r>
                <a:rPr b="0" i="0" lang="en-US" sz="1500" u="none" cap="none" strike="noStrike">
                  <a:solidFill>
                    <a:schemeClr val="accent2"/>
                  </a:solidFill>
                  <a:latin typeface="Calibri"/>
                  <a:ea typeface="Calibri"/>
                  <a:cs typeface="Calibri"/>
                  <a:sym typeface="Calibri"/>
                </a:rPr>
                <a:t>test</a:t>
              </a:r>
              <a:r>
                <a:rPr b="0" i="0" lang="en-US" sz="1500" u="none" cap="none" strike="noStrike">
                  <a:solidFill>
                    <a:schemeClr val="dk1"/>
                  </a:solidFill>
                  <a:latin typeface="Calibri"/>
                  <a:ea typeface="Calibri"/>
                  <a:cs typeface="Calibri"/>
                  <a:sym typeface="Calibri"/>
                </a:rPr>
                <a:t> assumptions about what will work and why.</a:t>
              </a:r>
              <a:endParaRPr b="0" i="0" sz="1500" u="none" cap="none" strike="noStrike">
                <a:solidFill>
                  <a:schemeClr val="dk1"/>
                </a:solidFill>
                <a:latin typeface="Calibri"/>
                <a:ea typeface="Calibri"/>
                <a:cs typeface="Calibri"/>
                <a:sym typeface="Calibri"/>
              </a:endParaRPr>
            </a:p>
          </p:txBody>
        </p:sp>
        <p:sp>
          <p:nvSpPr>
            <p:cNvPr id="190" name="Google Shape;190;p8"/>
            <p:cNvSpPr/>
            <p:nvPr/>
          </p:nvSpPr>
          <p:spPr>
            <a:xfrm>
              <a:off x="5045069" y="2721240"/>
              <a:ext cx="1176941" cy="0"/>
            </a:xfrm>
            <a:custGeom>
              <a:rect b="b" l="l" r="r" t="t"/>
              <a:pathLst>
                <a:path extrusionOk="0" h="120000" w="120000">
                  <a:moveTo>
                    <a:pt x="0" y="0"/>
                  </a:moveTo>
                  <a:lnTo>
                    <a:pt x="120000" y="0"/>
                  </a:lnTo>
                </a:path>
              </a:pathLst>
            </a:custGeom>
            <a:noFill/>
            <a:ln cap="flat" cmpd="sng" w="12700">
              <a:solidFill>
                <a:srgbClr val="3C8E9E"/>
              </a:solidFill>
              <a:prstDash val="solid"/>
              <a:round/>
              <a:headEnd len="sm" w="sm" type="none"/>
              <a:tailEnd len="sm" w="sm" type="none"/>
            </a:ln>
          </p:spPr>
        </p:sp>
        <p:cxnSp>
          <p:nvCxnSpPr>
            <p:cNvPr id="191" name="Google Shape;191;p8"/>
            <p:cNvCxnSpPr/>
            <p:nvPr/>
          </p:nvCxnSpPr>
          <p:spPr>
            <a:xfrm>
              <a:off x="6222011" y="2721240"/>
              <a:ext cx="572484" cy="0"/>
            </a:xfrm>
            <a:prstGeom prst="straightConnector1">
              <a:avLst/>
            </a:prstGeom>
            <a:noFill/>
            <a:ln cap="flat" cmpd="sng" w="12700">
              <a:solidFill>
                <a:srgbClr val="3C8E9E"/>
              </a:solidFill>
              <a:prstDash val="solid"/>
              <a:round/>
              <a:headEnd len="sm" w="sm" type="none"/>
              <a:tailEnd len="sm" w="sm" type="none"/>
            </a:ln>
          </p:spPr>
        </p:cxnSp>
        <p:sp>
          <p:nvSpPr>
            <p:cNvPr id="192" name="Google Shape;192;p8"/>
            <p:cNvSpPr/>
            <p:nvPr/>
          </p:nvSpPr>
          <p:spPr>
            <a:xfrm>
              <a:off x="6794496" y="2177566"/>
              <a:ext cx="4059435" cy="108734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 name="Google Shape;193;p8"/>
            <p:cNvSpPr txBox="1"/>
            <p:nvPr/>
          </p:nvSpPr>
          <p:spPr>
            <a:xfrm>
              <a:off x="6794496" y="2177566"/>
              <a:ext cx="4059435" cy="1087348"/>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1500"/>
                <a:buFont typeface="Noto Sans Symbols"/>
                <a:buNone/>
              </a:pPr>
              <a:r>
                <a:rPr b="0" i="0" lang="en-US" sz="1500" u="none" cap="none" strike="noStrike">
                  <a:solidFill>
                    <a:schemeClr val="dk1"/>
                  </a:solidFill>
                  <a:latin typeface="Calibri"/>
                  <a:ea typeface="Calibri"/>
                  <a:cs typeface="Calibri"/>
                  <a:sym typeface="Calibri"/>
                </a:rPr>
                <a:t>3. </a:t>
              </a:r>
              <a:r>
                <a:rPr b="0" i="0" lang="en-US" sz="1500" u="none" cap="none" strike="noStrike">
                  <a:solidFill>
                    <a:schemeClr val="accent2"/>
                  </a:solidFill>
                  <a:latin typeface="Calibri"/>
                  <a:ea typeface="Calibri"/>
                  <a:cs typeface="Calibri"/>
                  <a:sym typeface="Calibri"/>
                </a:rPr>
                <a:t>Re-examine</a:t>
              </a:r>
              <a:r>
                <a:rPr b="0" i="0" lang="en-US" sz="1500" u="none" cap="none" strike="noStrike">
                  <a:solidFill>
                    <a:schemeClr val="dk1"/>
                  </a:solidFill>
                  <a:latin typeface="Calibri"/>
                  <a:ea typeface="Calibri"/>
                  <a:cs typeface="Calibri"/>
                  <a:sym typeface="Calibri"/>
                </a:rPr>
                <a:t>, the service's desirability, feasibility, and viability.</a:t>
              </a:r>
              <a:endParaRPr b="0" i="0" sz="1800" u="none" cap="none" strike="noStrike">
                <a:solidFill>
                  <a:schemeClr val="dk1"/>
                </a:solidFill>
                <a:latin typeface="Calibri"/>
                <a:ea typeface="Calibri"/>
                <a:cs typeface="Calibri"/>
                <a:sym typeface="Calibri"/>
              </a:endParaRPr>
            </a:p>
          </p:txBody>
        </p:sp>
        <p:sp>
          <p:nvSpPr>
            <p:cNvPr id="194" name="Google Shape;194;p8"/>
            <p:cNvSpPr/>
            <p:nvPr/>
          </p:nvSpPr>
          <p:spPr>
            <a:xfrm rot="2365725">
              <a:off x="4871682" y="3324719"/>
              <a:ext cx="1523717" cy="0"/>
            </a:xfrm>
            <a:custGeom>
              <a:rect b="b" l="l" r="r" t="t"/>
              <a:pathLst>
                <a:path extrusionOk="0" h="120000" w="120000">
                  <a:moveTo>
                    <a:pt x="0" y="0"/>
                  </a:moveTo>
                  <a:lnTo>
                    <a:pt x="120000" y="0"/>
                  </a:lnTo>
                </a:path>
              </a:pathLst>
            </a:custGeom>
            <a:noFill/>
            <a:ln cap="flat" cmpd="sng" w="12700">
              <a:solidFill>
                <a:srgbClr val="3C8E9E"/>
              </a:solidFill>
              <a:prstDash val="solid"/>
              <a:round/>
              <a:headEnd len="sm" w="sm" type="none"/>
              <a:tailEnd len="sm" w="sm" type="none"/>
            </a:ln>
          </p:spPr>
        </p:sp>
        <p:cxnSp>
          <p:nvCxnSpPr>
            <p:cNvPr id="195" name="Google Shape;195;p8"/>
            <p:cNvCxnSpPr/>
            <p:nvPr/>
          </p:nvCxnSpPr>
          <p:spPr>
            <a:xfrm>
              <a:off x="6222011" y="3808589"/>
              <a:ext cx="572484" cy="0"/>
            </a:xfrm>
            <a:prstGeom prst="straightConnector1">
              <a:avLst/>
            </a:prstGeom>
            <a:noFill/>
            <a:ln cap="flat" cmpd="sng" w="12700">
              <a:solidFill>
                <a:srgbClr val="3C8E9E"/>
              </a:solidFill>
              <a:prstDash val="solid"/>
              <a:round/>
              <a:headEnd len="sm" w="sm" type="none"/>
              <a:tailEnd len="sm" w="sm" type="none"/>
            </a:ln>
          </p:spPr>
        </p:cxnSp>
        <p:sp>
          <p:nvSpPr>
            <p:cNvPr id="196" name="Google Shape;196;p8"/>
            <p:cNvSpPr/>
            <p:nvPr/>
          </p:nvSpPr>
          <p:spPr>
            <a:xfrm>
              <a:off x="6794496" y="3264914"/>
              <a:ext cx="4059435" cy="108734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 name="Google Shape;197;p8"/>
            <p:cNvSpPr txBox="1"/>
            <p:nvPr/>
          </p:nvSpPr>
          <p:spPr>
            <a:xfrm>
              <a:off x="6794496" y="3264914"/>
              <a:ext cx="4059435" cy="1087348"/>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1500"/>
                <a:buFont typeface="Noto Sans Symbols"/>
                <a:buNone/>
              </a:pPr>
              <a:r>
                <a:rPr b="0" i="0" lang="en-US" sz="1500" u="none" cap="none" strike="noStrike">
                  <a:solidFill>
                    <a:schemeClr val="dk1"/>
                  </a:solidFill>
                  <a:latin typeface="Calibri"/>
                  <a:ea typeface="Calibri"/>
                  <a:cs typeface="Calibri"/>
                  <a:sym typeface="Calibri"/>
                </a:rPr>
                <a:t> 4. </a:t>
              </a:r>
              <a:r>
                <a:rPr b="0" i="0" lang="en-US" sz="1500" u="none" cap="none" strike="noStrike">
                  <a:solidFill>
                    <a:schemeClr val="accent2"/>
                  </a:solidFill>
                  <a:latin typeface="Calibri"/>
                  <a:ea typeface="Calibri"/>
                  <a:cs typeface="Calibri"/>
                  <a:sym typeface="Calibri"/>
                </a:rPr>
                <a:t>Plan</a:t>
              </a:r>
              <a:r>
                <a:rPr b="0" i="0" lang="en-US" sz="1500" u="none" cap="none" strike="noStrike">
                  <a:solidFill>
                    <a:schemeClr val="dk1"/>
                  </a:solidFill>
                  <a:latin typeface="Calibri"/>
                  <a:ea typeface="Calibri"/>
                  <a:cs typeface="Calibri"/>
                  <a:sym typeface="Calibri"/>
                </a:rPr>
                <a:t> for sustainability of the service.</a:t>
              </a:r>
              <a:endParaRPr b="0" i="0" sz="1800" u="none" cap="none" strike="noStrike">
                <a:solidFill>
                  <a:schemeClr val="dk1"/>
                </a:solidFill>
                <a:latin typeface="Calibri"/>
                <a:ea typeface="Calibri"/>
                <a:cs typeface="Calibri"/>
                <a:sym typeface="Calibri"/>
              </a:endParaRPr>
            </a:p>
          </p:txBody>
        </p:sp>
        <p:sp>
          <p:nvSpPr>
            <p:cNvPr id="198" name="Google Shape;198;p8"/>
            <p:cNvSpPr/>
            <p:nvPr/>
          </p:nvSpPr>
          <p:spPr>
            <a:xfrm rot="3521804">
              <a:off x="4500924" y="3928197"/>
              <a:ext cx="2265232" cy="0"/>
            </a:xfrm>
            <a:custGeom>
              <a:rect b="b" l="l" r="r" t="t"/>
              <a:pathLst>
                <a:path extrusionOk="0" h="120000" w="120000">
                  <a:moveTo>
                    <a:pt x="0" y="0"/>
                  </a:moveTo>
                  <a:lnTo>
                    <a:pt x="120000" y="0"/>
                  </a:lnTo>
                </a:path>
              </a:pathLst>
            </a:custGeom>
            <a:noFill/>
            <a:ln cap="flat" cmpd="sng" w="12700">
              <a:solidFill>
                <a:srgbClr val="3C8E9E"/>
              </a:solidFill>
              <a:prstDash val="solid"/>
              <a:round/>
              <a:headEnd len="sm" w="sm" type="none"/>
              <a:tailEnd len="sm" w="sm" type="none"/>
            </a:ln>
          </p:spPr>
        </p:sp>
        <p:cxnSp>
          <p:nvCxnSpPr>
            <p:cNvPr id="199" name="Google Shape;199;p8"/>
            <p:cNvCxnSpPr/>
            <p:nvPr/>
          </p:nvCxnSpPr>
          <p:spPr>
            <a:xfrm>
              <a:off x="6222011" y="4895938"/>
              <a:ext cx="572484" cy="0"/>
            </a:xfrm>
            <a:prstGeom prst="straightConnector1">
              <a:avLst/>
            </a:prstGeom>
            <a:noFill/>
            <a:ln cap="flat" cmpd="sng" w="12700">
              <a:solidFill>
                <a:srgbClr val="3C8E9E"/>
              </a:solidFill>
              <a:prstDash val="solid"/>
              <a:round/>
              <a:headEnd len="sm" w="sm" type="none"/>
              <a:tailEnd len="sm" w="sm" type="none"/>
            </a:ln>
          </p:spPr>
        </p:cxnSp>
        <p:sp>
          <p:nvSpPr>
            <p:cNvPr id="200" name="Google Shape;200;p8"/>
            <p:cNvSpPr/>
            <p:nvPr/>
          </p:nvSpPr>
          <p:spPr>
            <a:xfrm>
              <a:off x="6794496" y="4352263"/>
              <a:ext cx="4059435" cy="108734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 name="Google Shape;201;p8"/>
            <p:cNvSpPr txBox="1"/>
            <p:nvPr/>
          </p:nvSpPr>
          <p:spPr>
            <a:xfrm>
              <a:off x="6794496" y="4352263"/>
              <a:ext cx="4059435" cy="1087348"/>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1500"/>
                <a:buFont typeface="Noto Sans Symbols"/>
                <a:buNone/>
              </a:pPr>
              <a:r>
                <a:rPr b="0" i="0" lang="en-US" sz="1500" u="none" cap="none" strike="noStrike">
                  <a:solidFill>
                    <a:schemeClr val="dk1"/>
                  </a:solidFill>
                  <a:latin typeface="Calibri"/>
                  <a:ea typeface="Calibri"/>
                  <a:cs typeface="Calibri"/>
                  <a:sym typeface="Calibri"/>
                </a:rPr>
                <a:t>5. </a:t>
              </a:r>
              <a:r>
                <a:rPr b="0" i="0" lang="en-US" sz="1500" u="none" cap="none" strike="noStrike">
                  <a:solidFill>
                    <a:schemeClr val="accent2"/>
                  </a:solidFill>
                  <a:latin typeface="Calibri"/>
                  <a:ea typeface="Calibri"/>
                  <a:cs typeface="Calibri"/>
                  <a:sym typeface="Calibri"/>
                </a:rPr>
                <a:t>Identify opportunities </a:t>
              </a:r>
              <a:r>
                <a:rPr b="0" i="0" lang="en-US" sz="1500" u="none" cap="none" strike="noStrike">
                  <a:solidFill>
                    <a:schemeClr val="dk1"/>
                  </a:solidFill>
                  <a:latin typeface="Calibri"/>
                  <a:ea typeface="Calibri"/>
                  <a:cs typeface="Calibri"/>
                  <a:sym typeface="Calibri"/>
                </a:rPr>
                <a:t>to coordinate service delivery to close gaps or eliminate overlaps.</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p:nvPr/>
        </p:nvSpPr>
        <p:spPr>
          <a:xfrm>
            <a:off x="255181" y="2147777"/>
            <a:ext cx="4572000" cy="2094614"/>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9"/>
          <p:cNvSpPr txBox="1"/>
          <p:nvPr>
            <p:ph type="title"/>
          </p:nvPr>
        </p:nvSpPr>
        <p:spPr>
          <a:xfrm>
            <a:off x="297528" y="1552354"/>
            <a:ext cx="3932237" cy="33173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a:t>A day in the life of a Mobility Manager: </a:t>
            </a:r>
            <a:endParaRPr b="1"/>
          </a:p>
        </p:txBody>
      </p:sp>
      <p:grpSp>
        <p:nvGrpSpPr>
          <p:cNvPr id="209" name="Google Shape;209;p9"/>
          <p:cNvGrpSpPr/>
          <p:nvPr/>
        </p:nvGrpSpPr>
        <p:grpSpPr>
          <a:xfrm>
            <a:off x="5140115" y="184793"/>
            <a:ext cx="6714530" cy="6449804"/>
            <a:chOff x="18766" y="-272406"/>
            <a:chExt cx="6714530" cy="6449804"/>
          </a:xfrm>
        </p:grpSpPr>
        <p:sp>
          <p:nvSpPr>
            <p:cNvPr id="210" name="Google Shape;210;p9"/>
            <p:cNvSpPr/>
            <p:nvPr/>
          </p:nvSpPr>
          <p:spPr>
            <a:xfrm>
              <a:off x="412285" y="-272379"/>
              <a:ext cx="6189517" cy="6252892"/>
            </a:xfrm>
            <a:prstGeom prst="pie">
              <a:avLst>
                <a:gd fmla="val 16200000" name="adj1"/>
                <a:gd fmla="val 20520000" name="adj2"/>
              </a:avLst>
            </a:prstGeom>
            <a:solidFill>
              <a:schemeClr val="accent2"/>
            </a:solidFill>
            <a:ln>
              <a:noFill/>
            </a:ln>
            <a:effectLst>
              <a:outerShdw blurRad="149987" rotWithShape="0" algn="ctr" dir="8460000" dist="250190">
                <a:srgbClr val="000000">
                  <a:alpha val="2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9"/>
            <p:cNvSpPr txBox="1"/>
            <p:nvPr/>
          </p:nvSpPr>
          <p:spPr>
            <a:xfrm>
              <a:off x="3585150" y="661832"/>
              <a:ext cx="2100015" cy="145156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Advocate to policymakers on the importance of community transportation, mobility, and access</a:t>
              </a:r>
              <a:endParaRPr b="0" i="0" sz="1200" u="none" cap="none" strike="noStrike">
                <a:solidFill>
                  <a:schemeClr val="lt1"/>
                </a:solidFill>
                <a:latin typeface="Calibri"/>
                <a:ea typeface="Calibri"/>
                <a:cs typeface="Calibri"/>
                <a:sym typeface="Calibri"/>
              </a:endParaRPr>
            </a:p>
          </p:txBody>
        </p:sp>
        <p:sp>
          <p:nvSpPr>
            <p:cNvPr id="212" name="Google Shape;212;p9"/>
            <p:cNvSpPr/>
            <p:nvPr/>
          </p:nvSpPr>
          <p:spPr>
            <a:xfrm>
              <a:off x="408879" y="-149932"/>
              <a:ext cx="6252892" cy="6252892"/>
            </a:xfrm>
            <a:prstGeom prst="pie">
              <a:avLst>
                <a:gd fmla="val 20520000" name="adj1"/>
                <a:gd fmla="val 3240000" name="adj2"/>
              </a:avLst>
            </a:prstGeom>
            <a:solidFill>
              <a:schemeClr val="accent3"/>
            </a:solidFill>
            <a:ln>
              <a:noFill/>
            </a:ln>
            <a:effectLst>
              <a:outerShdw blurRad="149987" rotWithShape="0" algn="ctr" dir="8460000" dist="250190">
                <a:srgbClr val="000000">
                  <a:alpha val="2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9"/>
            <p:cNvSpPr txBox="1"/>
            <p:nvPr/>
          </p:nvSpPr>
          <p:spPr>
            <a:xfrm>
              <a:off x="4495591" y="2678757"/>
              <a:ext cx="1860979" cy="157066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Times New Roman"/>
                  <a:ea typeface="Times New Roman"/>
                  <a:cs typeface="Times New Roman"/>
                  <a:sym typeface="Times New Roman"/>
                </a:rPr>
                <a:t>Help people get where they need to go, using all transportation resources in a community.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rPr b="0" i="0" lang="en-US" sz="1400" u="none" cap="none" strike="noStrike">
                  <a:solidFill>
                    <a:schemeClr val="lt1"/>
                  </a:solidFill>
                  <a:latin typeface="Times New Roman"/>
                  <a:ea typeface="Times New Roman"/>
                  <a:cs typeface="Times New Roman"/>
                  <a:sym typeface="Times New Roman"/>
                </a:rPr>
                <a:t>Refer people to other resources if needed</a:t>
              </a:r>
              <a:endParaRPr b="0" i="0" sz="1400" u="none" cap="none" strike="noStrike">
                <a:solidFill>
                  <a:schemeClr val="lt1"/>
                </a:solidFill>
                <a:latin typeface="Times New Roman"/>
                <a:ea typeface="Times New Roman"/>
                <a:cs typeface="Times New Roman"/>
                <a:sym typeface="Times New Roman"/>
              </a:endParaRPr>
            </a:p>
          </p:txBody>
        </p:sp>
        <p:sp>
          <p:nvSpPr>
            <p:cNvPr id="214" name="Google Shape;214;p9"/>
            <p:cNvSpPr/>
            <p:nvPr/>
          </p:nvSpPr>
          <p:spPr>
            <a:xfrm>
              <a:off x="44581" y="52617"/>
              <a:ext cx="6688715" cy="6124781"/>
            </a:xfrm>
            <a:prstGeom prst="pie">
              <a:avLst>
                <a:gd fmla="val 3240000" name="adj1"/>
                <a:gd fmla="val 7560000" name="adj2"/>
              </a:avLst>
            </a:prstGeom>
            <a:solidFill>
              <a:schemeClr val="accent4"/>
            </a:solidFill>
            <a:ln>
              <a:noFill/>
            </a:ln>
            <a:effectLst>
              <a:outerShdw blurRad="149987" rotWithShape="0" algn="ctr" dir="8460000" dist="250190">
                <a:srgbClr val="000000">
                  <a:alpha val="2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9"/>
            <p:cNvSpPr txBox="1"/>
            <p:nvPr/>
          </p:nvSpPr>
          <p:spPr>
            <a:xfrm>
              <a:off x="2194525" y="4646203"/>
              <a:ext cx="2388827" cy="1312453"/>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Times New Roman"/>
                  <a:ea typeface="Times New Roman"/>
                  <a:cs typeface="Times New Roman"/>
                  <a:sym typeface="Times New Roman"/>
                </a:rPr>
                <a:t>Always gaining knowledge about a variety of transportation services in the area.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rPr b="0" i="0" lang="en-US" sz="1500" u="none" cap="none" strike="noStrike">
                  <a:solidFill>
                    <a:schemeClr val="lt1"/>
                  </a:solidFill>
                  <a:latin typeface="Times New Roman"/>
                  <a:ea typeface="Times New Roman"/>
                  <a:cs typeface="Times New Roman"/>
                  <a:sym typeface="Times New Roman"/>
                </a:rPr>
                <a:t> As well as other institutions that need transportation</a:t>
              </a:r>
              <a:endParaRPr b="0" i="0" sz="1500" u="none" cap="none" strike="noStrike">
                <a:solidFill>
                  <a:schemeClr val="lt1"/>
                </a:solidFill>
                <a:latin typeface="Calibri"/>
                <a:ea typeface="Calibri"/>
                <a:cs typeface="Calibri"/>
                <a:sym typeface="Calibri"/>
              </a:endParaRPr>
            </a:p>
          </p:txBody>
        </p:sp>
        <p:sp>
          <p:nvSpPr>
            <p:cNvPr id="216" name="Google Shape;216;p9"/>
            <p:cNvSpPr/>
            <p:nvPr/>
          </p:nvSpPr>
          <p:spPr>
            <a:xfrm>
              <a:off x="18766" y="-116952"/>
              <a:ext cx="6252892" cy="6252892"/>
            </a:xfrm>
            <a:prstGeom prst="pie">
              <a:avLst>
                <a:gd fmla="val 7560000" name="adj1"/>
                <a:gd fmla="val 11880000" name="adj2"/>
              </a:avLst>
            </a:prstGeom>
            <a:solidFill>
              <a:schemeClr val="accent1"/>
            </a:solidFill>
            <a:ln>
              <a:noFill/>
            </a:ln>
            <a:effectLst>
              <a:outerShdw blurRad="149987" rotWithShape="0" algn="ctr" dir="8460000" dist="250190">
                <a:srgbClr val="000000">
                  <a:alpha val="2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9"/>
            <p:cNvSpPr txBox="1"/>
            <p:nvPr/>
          </p:nvSpPr>
          <p:spPr>
            <a:xfrm>
              <a:off x="316523" y="2711736"/>
              <a:ext cx="1860979" cy="1570667"/>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Times New Roman"/>
                  <a:ea typeface="Times New Roman"/>
                  <a:cs typeface="Times New Roman"/>
                  <a:sym typeface="Times New Roman"/>
                </a:rPr>
                <a:t>Help individuals plan trips and arrange rides</a:t>
              </a:r>
              <a:endParaRPr b="0" i="0" sz="1500" u="none" cap="none" strike="noStrike">
                <a:solidFill>
                  <a:schemeClr val="lt1"/>
                </a:solidFill>
                <a:latin typeface="Calibri"/>
                <a:ea typeface="Calibri"/>
                <a:cs typeface="Calibri"/>
                <a:sym typeface="Calibri"/>
              </a:endParaRPr>
            </a:p>
          </p:txBody>
        </p:sp>
        <p:sp>
          <p:nvSpPr>
            <p:cNvPr id="218" name="Google Shape;218;p9"/>
            <p:cNvSpPr/>
            <p:nvPr/>
          </p:nvSpPr>
          <p:spPr>
            <a:xfrm>
              <a:off x="124586" y="-272406"/>
              <a:ext cx="6189517" cy="6248852"/>
            </a:xfrm>
            <a:prstGeom prst="pie">
              <a:avLst>
                <a:gd fmla="val 11880000" name="adj1"/>
                <a:gd fmla="val 16200000" name="adj2"/>
              </a:avLst>
            </a:prstGeom>
            <a:solidFill>
              <a:schemeClr val="accent6"/>
            </a:solidFill>
            <a:ln>
              <a:noFill/>
            </a:ln>
            <a:effectLst>
              <a:outerShdw blurRad="149987" rotWithShape="0" algn="ctr" dir="8460000" dist="250190">
                <a:srgbClr val="000000">
                  <a:alpha val="274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
            <p:cNvSpPr txBox="1"/>
            <p:nvPr/>
          </p:nvSpPr>
          <p:spPr>
            <a:xfrm>
              <a:off x="1027224" y="679799"/>
              <a:ext cx="2100015" cy="1450626"/>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Times New Roman"/>
                  <a:ea typeface="Times New Roman"/>
                  <a:cs typeface="Times New Roman"/>
                  <a:sym typeface="Times New Roman"/>
                </a:rPr>
                <a:t>Work with transportation providers to help them meet riders’ needs and encourage them to </a:t>
              </a:r>
              <a:r>
                <a:rPr b="1" i="0" lang="en-US" sz="1200" u="none" cap="none" strike="noStrike">
                  <a:solidFill>
                    <a:schemeClr val="lt1"/>
                  </a:solidFill>
                  <a:latin typeface="Times New Roman"/>
                  <a:ea typeface="Times New Roman"/>
                  <a:cs typeface="Times New Roman"/>
                  <a:sym typeface="Times New Roman"/>
                </a:rPr>
                <a:t>coordinate</a:t>
              </a:r>
              <a:r>
                <a:rPr b="0" i="0" lang="en-US" sz="1200" u="none" cap="none" strike="noStrike">
                  <a:solidFill>
                    <a:schemeClr val="lt1"/>
                  </a:solidFill>
                  <a:latin typeface="Times New Roman"/>
                  <a:ea typeface="Times New Roman"/>
                  <a:cs typeface="Times New Roman"/>
                  <a:sym typeface="Times New Roman"/>
                </a:rPr>
                <a:t> with each other</a:t>
              </a:r>
              <a:endParaRPr b="0" i="0" sz="1200" u="none" cap="none" strike="noStrike">
                <a:solidFill>
                  <a:schemeClr val="lt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2023-04-14T15:50:30Z</dcterms:created>
  <dc:creator>Chanler Cory</dc:creator>
</cp:coreProperties>
</file>