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682" r:id="rId3"/>
    <p:sldId id="2146845561" r:id="rId4"/>
    <p:sldId id="2146845562" r:id="rId5"/>
    <p:sldId id="2146845563" r:id="rId6"/>
    <p:sldId id="2146845552" r:id="rId7"/>
    <p:sldId id="2146845554" r:id="rId8"/>
    <p:sldId id="2146845571" r:id="rId9"/>
    <p:sldId id="2146845570" r:id="rId10"/>
    <p:sldId id="2146845565" r:id="rId11"/>
    <p:sldId id="2146845568" r:id="rId12"/>
    <p:sldId id="2146845569" r:id="rId13"/>
    <p:sldId id="50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F3"/>
    <a:srgbClr val="FFF6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BA9600-3881-7BD2-6D27-4013B83D9944}" v="835" dt="2024-03-13T22:03:28.739"/>
    <p1510:client id="{298B263A-9BE5-25F6-4B4D-F03D10E87AE4}" v="1140" dt="2024-03-13T21:48:30.170"/>
    <p1510:client id="{D79BD213-8546-415C-BF80-2286CA080651}" v="2299" dt="2024-03-12T19:10:34.290"/>
    <p1510:client id="{DC2C8D57-1CDD-A491-A4DA-57F3E54BDED0}" v="82" dt="2024-03-13T17:37:53.6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4A8268-D226-47AA-83C8-CCF07F3AE1B9}" type="doc">
      <dgm:prSet loTypeId="urn:diagrams.loki3.com/BracketList" loCatId="list" qsTypeId="urn:microsoft.com/office/officeart/2005/8/quickstyle/simple1" qsCatId="simple" csTypeId="urn:microsoft.com/office/officeart/2005/8/colors/accent1_1" csCatId="accent1" phldr="1"/>
      <dgm:spPr/>
      <dgm:t>
        <a:bodyPr/>
        <a:lstStyle/>
        <a:p>
          <a:endParaRPr lang="en-US"/>
        </a:p>
      </dgm:t>
    </dgm:pt>
    <dgm:pt modelId="{7B3B9433-03E1-4B30-90AC-9B65CC4625E5}">
      <dgm:prSet phldrT="[Text]"/>
      <dgm:spPr/>
      <dgm:t>
        <a:bodyPr/>
        <a:lstStyle/>
        <a:p>
          <a:r>
            <a:rPr lang="en-US"/>
            <a:t>Transportation Providers</a:t>
          </a:r>
        </a:p>
      </dgm:t>
    </dgm:pt>
    <dgm:pt modelId="{4B2A4E00-651D-4E92-914E-4D2C2FF07E7E}" type="parTrans" cxnId="{BA7AA08F-DA3F-4E03-8225-941521E897E0}">
      <dgm:prSet/>
      <dgm:spPr/>
      <dgm:t>
        <a:bodyPr/>
        <a:lstStyle/>
        <a:p>
          <a:endParaRPr lang="en-US"/>
        </a:p>
      </dgm:t>
    </dgm:pt>
    <dgm:pt modelId="{272E01FA-8AA1-480D-9832-FFFA1FCA6E77}" type="sibTrans" cxnId="{BA7AA08F-DA3F-4E03-8225-941521E897E0}">
      <dgm:prSet/>
      <dgm:spPr/>
      <dgm:t>
        <a:bodyPr/>
        <a:lstStyle/>
        <a:p>
          <a:endParaRPr lang="en-US"/>
        </a:p>
      </dgm:t>
    </dgm:pt>
    <dgm:pt modelId="{F5BCAB66-0174-4F62-AE58-F3750FBEE791}">
      <dgm:prSet phldrT="[Text]"/>
      <dgm:spPr/>
      <dgm:t>
        <a:bodyPr/>
        <a:lstStyle/>
        <a:p>
          <a:r>
            <a:rPr lang="en-US"/>
            <a:t>Community Service Agencies &amp; Non-Profits</a:t>
          </a:r>
        </a:p>
      </dgm:t>
    </dgm:pt>
    <dgm:pt modelId="{41209C96-AAED-4E69-B588-7D6F6499FE50}" type="parTrans" cxnId="{A55A96F7-3997-4020-9CD5-9592F403E62B}">
      <dgm:prSet/>
      <dgm:spPr/>
      <dgm:t>
        <a:bodyPr/>
        <a:lstStyle/>
        <a:p>
          <a:endParaRPr lang="en-US"/>
        </a:p>
      </dgm:t>
    </dgm:pt>
    <dgm:pt modelId="{347AA224-10D6-4BED-9897-D7F0FFA7A94A}" type="sibTrans" cxnId="{A55A96F7-3997-4020-9CD5-9592F403E62B}">
      <dgm:prSet/>
      <dgm:spPr/>
      <dgm:t>
        <a:bodyPr/>
        <a:lstStyle/>
        <a:p>
          <a:endParaRPr lang="en-US"/>
        </a:p>
      </dgm:t>
    </dgm:pt>
    <dgm:pt modelId="{EE940535-D0D6-4E86-B5D9-CBC1C0A85BD4}">
      <dgm:prSet phldrT="[Text]"/>
      <dgm:spPr/>
      <dgm:t>
        <a:bodyPr/>
        <a:lstStyle/>
        <a:p>
          <a:r>
            <a:rPr lang="en-US"/>
            <a:t>State Agencies</a:t>
          </a:r>
        </a:p>
      </dgm:t>
    </dgm:pt>
    <dgm:pt modelId="{DE215369-D058-4A6E-883C-AEBB11AFEDF2}" type="parTrans" cxnId="{0605B61E-99BB-4DEC-BFAD-69ECB07D6F0A}">
      <dgm:prSet/>
      <dgm:spPr/>
      <dgm:t>
        <a:bodyPr/>
        <a:lstStyle/>
        <a:p>
          <a:endParaRPr lang="en-US"/>
        </a:p>
      </dgm:t>
    </dgm:pt>
    <dgm:pt modelId="{E6AB350C-2062-4BB1-87AF-E6D10267965C}" type="sibTrans" cxnId="{0605B61E-99BB-4DEC-BFAD-69ECB07D6F0A}">
      <dgm:prSet/>
      <dgm:spPr/>
      <dgm:t>
        <a:bodyPr/>
        <a:lstStyle/>
        <a:p>
          <a:endParaRPr lang="en-US"/>
        </a:p>
      </dgm:t>
    </dgm:pt>
    <dgm:pt modelId="{6F08F99F-E5A3-44ED-B379-90F2D1D97B99}">
      <dgm:prSet phldrT="[Text]"/>
      <dgm:spPr/>
      <dgm:t>
        <a:bodyPr/>
        <a:lstStyle/>
        <a:p>
          <a:r>
            <a:rPr lang="en-US"/>
            <a:t>Related Programs</a:t>
          </a:r>
        </a:p>
      </dgm:t>
    </dgm:pt>
    <dgm:pt modelId="{4F4DC8C4-A188-46A3-9E48-63CC010ABD48}" type="parTrans" cxnId="{854C7258-52EB-4D9F-B473-999F0A00DA0F}">
      <dgm:prSet/>
      <dgm:spPr/>
      <dgm:t>
        <a:bodyPr/>
        <a:lstStyle/>
        <a:p>
          <a:endParaRPr lang="en-US"/>
        </a:p>
      </dgm:t>
    </dgm:pt>
    <dgm:pt modelId="{44F594C9-C769-4E6F-99AD-8C2BDFF0F672}" type="sibTrans" cxnId="{854C7258-52EB-4D9F-B473-999F0A00DA0F}">
      <dgm:prSet/>
      <dgm:spPr/>
      <dgm:t>
        <a:bodyPr/>
        <a:lstStyle/>
        <a:p>
          <a:endParaRPr lang="en-US"/>
        </a:p>
      </dgm:t>
    </dgm:pt>
    <dgm:pt modelId="{2EAC264F-E7B3-421A-B8D8-DB57BED1490C}">
      <dgm:prSet phldrT="[Text]"/>
      <dgm:spPr/>
      <dgm:t>
        <a:bodyPr/>
        <a:lstStyle/>
        <a:p>
          <a:r>
            <a:rPr lang="en-US"/>
            <a:t>5307, 5311, Tribal, 5310, etc.</a:t>
          </a:r>
        </a:p>
      </dgm:t>
    </dgm:pt>
    <dgm:pt modelId="{736AF81C-FDDB-4742-A9B8-BC2618C94BC6}" type="parTrans" cxnId="{6A98E6E8-5A1F-402B-B391-D374EEA6555C}">
      <dgm:prSet/>
      <dgm:spPr/>
      <dgm:t>
        <a:bodyPr/>
        <a:lstStyle/>
        <a:p>
          <a:endParaRPr lang="en-US"/>
        </a:p>
      </dgm:t>
    </dgm:pt>
    <dgm:pt modelId="{3E122CE9-BF1C-485D-B3E3-71BDA0010CA7}" type="sibTrans" cxnId="{6A98E6E8-5A1F-402B-B391-D374EEA6555C}">
      <dgm:prSet/>
      <dgm:spPr/>
      <dgm:t>
        <a:bodyPr/>
        <a:lstStyle/>
        <a:p>
          <a:endParaRPr lang="en-US"/>
        </a:p>
      </dgm:t>
    </dgm:pt>
    <dgm:pt modelId="{BEED20FC-931E-464D-B018-7075F68ED465}">
      <dgm:prSet/>
      <dgm:spPr/>
      <dgm:t>
        <a:bodyPr/>
        <a:lstStyle/>
        <a:p>
          <a:pPr>
            <a:buFont typeface="Arial" panose="020B0604020202020204" pitchFamily="34" charset="0"/>
            <a:buChar char="•"/>
          </a:pPr>
          <a:r>
            <a:rPr lang="en-US"/>
            <a:t>988 mental health transportation services</a:t>
          </a:r>
        </a:p>
      </dgm:t>
    </dgm:pt>
    <dgm:pt modelId="{76F88B4C-1739-445F-83FC-E40B477E1C5B}" type="parTrans" cxnId="{952C671E-209F-479C-9786-65498133D349}">
      <dgm:prSet/>
      <dgm:spPr/>
      <dgm:t>
        <a:bodyPr/>
        <a:lstStyle/>
        <a:p>
          <a:endParaRPr lang="en-US"/>
        </a:p>
      </dgm:t>
    </dgm:pt>
    <dgm:pt modelId="{A43CCD53-3A16-4351-B1FD-FD3806F161DB}" type="sibTrans" cxnId="{952C671E-209F-479C-9786-65498133D349}">
      <dgm:prSet/>
      <dgm:spPr/>
      <dgm:t>
        <a:bodyPr/>
        <a:lstStyle/>
        <a:p>
          <a:endParaRPr lang="en-US"/>
        </a:p>
      </dgm:t>
    </dgm:pt>
    <dgm:pt modelId="{A4D200C8-8BC7-4747-B7AD-AAD01956C37F}">
      <dgm:prSet/>
      <dgm:spPr/>
      <dgm:t>
        <a:bodyPr/>
        <a:lstStyle/>
        <a:p>
          <a:pPr>
            <a:buFont typeface="Arial" panose="020B0604020202020204" pitchFamily="34" charset="0"/>
            <a:buChar char="•"/>
          </a:pPr>
          <a:r>
            <a:rPr lang="en-US"/>
            <a:t>VA transportation </a:t>
          </a:r>
        </a:p>
      </dgm:t>
    </dgm:pt>
    <dgm:pt modelId="{004590E6-FA8E-4DF1-AFA4-44597C555B21}" type="parTrans" cxnId="{8837862E-186B-4A96-8DFC-D1883E23ACA9}">
      <dgm:prSet/>
      <dgm:spPr/>
      <dgm:t>
        <a:bodyPr/>
        <a:lstStyle/>
        <a:p>
          <a:endParaRPr lang="en-US"/>
        </a:p>
      </dgm:t>
    </dgm:pt>
    <dgm:pt modelId="{7A915E18-4AA1-4CDE-BB75-E14EDCBAEB58}" type="sibTrans" cxnId="{8837862E-186B-4A96-8DFC-D1883E23ACA9}">
      <dgm:prSet/>
      <dgm:spPr/>
      <dgm:t>
        <a:bodyPr/>
        <a:lstStyle/>
        <a:p>
          <a:endParaRPr lang="en-US"/>
        </a:p>
      </dgm:t>
    </dgm:pt>
    <dgm:pt modelId="{1B29A825-BD01-4EF0-833C-CF62A33D9E14}">
      <dgm:prSet/>
      <dgm:spPr/>
      <dgm:t>
        <a:bodyPr/>
        <a:lstStyle/>
        <a:p>
          <a:r>
            <a:rPr lang="en-US"/>
            <a:t>Sooneride/NEMT brokerage</a:t>
          </a:r>
        </a:p>
      </dgm:t>
    </dgm:pt>
    <dgm:pt modelId="{300A785E-C4E2-451A-B85B-188127E26609}" type="parTrans" cxnId="{FE860515-4B86-4257-9251-A5943670FEB5}">
      <dgm:prSet/>
      <dgm:spPr/>
      <dgm:t>
        <a:bodyPr/>
        <a:lstStyle/>
        <a:p>
          <a:endParaRPr lang="en-US"/>
        </a:p>
      </dgm:t>
    </dgm:pt>
    <dgm:pt modelId="{08050972-F274-4389-BDEF-E452F7D31F16}" type="sibTrans" cxnId="{FE860515-4B86-4257-9251-A5943670FEB5}">
      <dgm:prSet/>
      <dgm:spPr/>
      <dgm:t>
        <a:bodyPr/>
        <a:lstStyle/>
        <a:p>
          <a:endParaRPr lang="en-US"/>
        </a:p>
      </dgm:t>
    </dgm:pt>
    <dgm:pt modelId="{C42EDAD6-7487-4C69-973B-268743ADA9F9}">
      <dgm:prSet phldrT="[Text]"/>
      <dgm:spPr/>
      <dgm:t>
        <a:bodyPr/>
        <a:lstStyle/>
        <a:p>
          <a:r>
            <a:rPr lang="en-US"/>
            <a:t>They are not just attending our coordination meetings- we show up at their offices, local committees, planning efforts and community assessments as representatives in mobility. And we keep coming back to the table to participate, support and collaborate solutions together.</a:t>
          </a:r>
        </a:p>
      </dgm:t>
    </dgm:pt>
    <dgm:pt modelId="{A4D852AF-F7FC-4B80-95B5-2187B6806EBE}" type="parTrans" cxnId="{2CB657CB-B19D-4624-AD98-CB663145D867}">
      <dgm:prSet/>
      <dgm:spPr/>
      <dgm:t>
        <a:bodyPr/>
        <a:lstStyle/>
        <a:p>
          <a:endParaRPr lang="en-US"/>
        </a:p>
      </dgm:t>
    </dgm:pt>
    <dgm:pt modelId="{D6290D74-8110-4333-9D20-C36454DB9DA4}" type="sibTrans" cxnId="{2CB657CB-B19D-4624-AD98-CB663145D867}">
      <dgm:prSet/>
      <dgm:spPr/>
      <dgm:t>
        <a:bodyPr/>
        <a:lstStyle/>
        <a:p>
          <a:endParaRPr lang="en-US"/>
        </a:p>
      </dgm:t>
    </dgm:pt>
    <dgm:pt modelId="{094FDB5E-5C28-4A6B-8D7C-8967DDFC8697}">
      <dgm:prSet phldrT="[Text]"/>
      <dgm:spPr/>
      <dgm:t>
        <a:bodyPr/>
        <a:lstStyle/>
        <a:p>
          <a:r>
            <a:rPr lang="en-US"/>
            <a:t>State agencies meet with our statewide mobility contact to discuss high-level transportation projects, opportunities to become involved, partner or support transportation providers efforts (including rural areas).</a:t>
          </a:r>
        </a:p>
      </dgm:t>
    </dgm:pt>
    <dgm:pt modelId="{0B0DCD55-4E7D-48FE-86D2-A487532687D7}" type="parTrans" cxnId="{91E4AAB7-5E7F-4FB4-A2BA-D4D27FBB0268}">
      <dgm:prSet/>
      <dgm:spPr/>
      <dgm:t>
        <a:bodyPr/>
        <a:lstStyle/>
        <a:p>
          <a:endParaRPr lang="en-US"/>
        </a:p>
      </dgm:t>
    </dgm:pt>
    <dgm:pt modelId="{577D3EF9-9B1B-465A-8897-4A82B48A9DF9}" type="sibTrans" cxnId="{91E4AAB7-5E7F-4FB4-A2BA-D4D27FBB0268}">
      <dgm:prSet/>
      <dgm:spPr/>
      <dgm:t>
        <a:bodyPr/>
        <a:lstStyle/>
        <a:p>
          <a:endParaRPr lang="en-US"/>
        </a:p>
      </dgm:t>
    </dgm:pt>
    <dgm:pt modelId="{8DE7A5A9-DCC7-4D3E-B36E-10F9E4AD5431}">
      <dgm:prSet phldrT="[Text]"/>
      <dgm:spPr/>
      <dgm:t>
        <a:bodyPr/>
        <a:lstStyle/>
        <a:p>
          <a:r>
            <a:rPr lang="en-US"/>
            <a:t>Our next step is starting CCAM discussions with state agencies matching them up with coordinated project efforts that match the CCAM grant opp.</a:t>
          </a:r>
        </a:p>
      </dgm:t>
    </dgm:pt>
    <dgm:pt modelId="{F94DB9CB-1D6A-4A62-AEF2-6993ACC31CD4}" type="parTrans" cxnId="{A71C1AF7-7047-4B80-996D-A3676E31F879}">
      <dgm:prSet/>
      <dgm:spPr/>
      <dgm:t>
        <a:bodyPr/>
        <a:lstStyle/>
        <a:p>
          <a:endParaRPr lang="en-US"/>
        </a:p>
      </dgm:t>
    </dgm:pt>
    <dgm:pt modelId="{E293C595-9F5B-4E28-9A18-682792381DB0}" type="sibTrans" cxnId="{A71C1AF7-7047-4B80-996D-A3676E31F879}">
      <dgm:prSet/>
      <dgm:spPr/>
      <dgm:t>
        <a:bodyPr/>
        <a:lstStyle/>
        <a:p>
          <a:endParaRPr lang="en-US"/>
        </a:p>
      </dgm:t>
    </dgm:pt>
    <dgm:pt modelId="{63FC7D86-CFCD-4B68-82E4-2F3334DF244A}">
      <dgm:prSet/>
      <dgm:spPr/>
      <dgm:t>
        <a:bodyPr/>
        <a:lstStyle/>
        <a:p>
          <a:pPr>
            <a:buFont typeface="Arial" panose="020B0604020202020204" pitchFamily="34" charset="0"/>
            <a:buChar char="•"/>
          </a:pPr>
          <a:r>
            <a:rPr lang="en-US"/>
            <a:t>Communicate with mobility managers for less critical mobility needs</a:t>
          </a:r>
        </a:p>
      </dgm:t>
    </dgm:pt>
    <dgm:pt modelId="{3FC8653E-0D25-4DE2-89C0-8DDFDB471C14}" type="parTrans" cxnId="{2B82094E-5BEB-4C29-801C-37E58746FE5A}">
      <dgm:prSet/>
      <dgm:spPr/>
      <dgm:t>
        <a:bodyPr/>
        <a:lstStyle/>
        <a:p>
          <a:endParaRPr lang="en-US"/>
        </a:p>
      </dgm:t>
    </dgm:pt>
    <dgm:pt modelId="{01F68D33-9442-4B4A-87A5-804A9166E744}" type="sibTrans" cxnId="{2B82094E-5BEB-4C29-801C-37E58746FE5A}">
      <dgm:prSet/>
      <dgm:spPr/>
      <dgm:t>
        <a:bodyPr/>
        <a:lstStyle/>
        <a:p>
          <a:endParaRPr lang="en-US"/>
        </a:p>
      </dgm:t>
    </dgm:pt>
    <dgm:pt modelId="{30192830-674B-46CC-8118-35D75E9E0581}">
      <dgm:prSet/>
      <dgm:spPr/>
      <dgm:t>
        <a:bodyPr/>
        <a:lstStyle/>
        <a:p>
          <a:pPr>
            <a:buFont typeface="Arial" panose="020B0604020202020204" pitchFamily="34" charset="0"/>
            <a:buChar char="•"/>
          </a:pPr>
          <a:r>
            <a:rPr lang="en-US"/>
            <a:t>Same- veterans don’t just need medical transportation and there are some needs the VA cannot meet- but mobility managers can help find those solutions.</a:t>
          </a:r>
        </a:p>
      </dgm:t>
    </dgm:pt>
    <dgm:pt modelId="{AD781ABA-8D6E-4389-9118-CEDB854FB4D7}" type="parTrans" cxnId="{62109FD7-B047-490A-B5C9-AEC807AF4FDB}">
      <dgm:prSet/>
      <dgm:spPr/>
      <dgm:t>
        <a:bodyPr/>
        <a:lstStyle/>
        <a:p>
          <a:endParaRPr lang="en-US"/>
        </a:p>
      </dgm:t>
    </dgm:pt>
    <dgm:pt modelId="{8DCB676F-D91C-454F-8619-42F29AEAEFF8}" type="sibTrans" cxnId="{62109FD7-B047-490A-B5C9-AEC807AF4FDB}">
      <dgm:prSet/>
      <dgm:spPr/>
      <dgm:t>
        <a:bodyPr/>
        <a:lstStyle/>
        <a:p>
          <a:endParaRPr lang="en-US"/>
        </a:p>
      </dgm:t>
    </dgm:pt>
    <dgm:pt modelId="{92F200CD-9DC7-4985-A649-8BCEF61EAFA0}">
      <dgm:prSet/>
      <dgm:spPr/>
      <dgm:t>
        <a:bodyPr/>
        <a:lstStyle/>
        <a:p>
          <a:r>
            <a:rPr lang="en-US"/>
            <a:t>OK has a statewide brokerage model</a:t>
          </a:r>
        </a:p>
      </dgm:t>
    </dgm:pt>
    <dgm:pt modelId="{25ECD75A-A8E5-4411-AFFC-1ABCDEEA3B98}" type="parTrans" cxnId="{4A855506-EA5E-4A53-8E7F-7DC999D70F42}">
      <dgm:prSet/>
      <dgm:spPr/>
      <dgm:t>
        <a:bodyPr/>
        <a:lstStyle/>
        <a:p>
          <a:endParaRPr lang="en-US"/>
        </a:p>
      </dgm:t>
    </dgm:pt>
    <dgm:pt modelId="{6FB9E3B8-8BFB-45D2-A396-2BE127598136}" type="sibTrans" cxnId="{4A855506-EA5E-4A53-8E7F-7DC999D70F42}">
      <dgm:prSet/>
      <dgm:spPr/>
      <dgm:t>
        <a:bodyPr/>
        <a:lstStyle/>
        <a:p>
          <a:endParaRPr lang="en-US"/>
        </a:p>
      </dgm:t>
    </dgm:pt>
    <dgm:pt modelId="{BABC7B83-C562-4EB1-98A8-413422067261}">
      <dgm:prSet/>
      <dgm:spPr/>
      <dgm:t>
        <a:bodyPr/>
        <a:lstStyle/>
        <a:p>
          <a:r>
            <a:rPr lang="en-US"/>
            <a:t>Added MCO’s in 2024</a:t>
          </a:r>
        </a:p>
      </dgm:t>
    </dgm:pt>
    <dgm:pt modelId="{85F3C77B-CC01-4F27-B5E7-AE28B38B6FA2}" type="parTrans" cxnId="{77E48115-4AEB-4D4C-B48C-7ED1B07F1BB2}">
      <dgm:prSet/>
      <dgm:spPr/>
      <dgm:t>
        <a:bodyPr/>
        <a:lstStyle/>
        <a:p>
          <a:endParaRPr lang="en-US"/>
        </a:p>
      </dgm:t>
    </dgm:pt>
    <dgm:pt modelId="{6E210D77-5B3C-4FAF-8441-4886D4E0027E}" type="sibTrans" cxnId="{77E48115-4AEB-4D4C-B48C-7ED1B07F1BB2}">
      <dgm:prSet/>
      <dgm:spPr/>
      <dgm:t>
        <a:bodyPr/>
        <a:lstStyle/>
        <a:p>
          <a:endParaRPr lang="en-US"/>
        </a:p>
      </dgm:t>
    </dgm:pt>
    <dgm:pt modelId="{F2248DAD-1EBA-4711-9175-465B24F8DD4B}" type="pres">
      <dgm:prSet presAssocID="{EA4A8268-D226-47AA-83C8-CCF07F3AE1B9}" presName="Name0" presStyleCnt="0">
        <dgm:presLayoutVars>
          <dgm:dir/>
          <dgm:animLvl val="lvl"/>
          <dgm:resizeHandles val="exact"/>
        </dgm:presLayoutVars>
      </dgm:prSet>
      <dgm:spPr/>
    </dgm:pt>
    <dgm:pt modelId="{AEAF7A5E-6D99-4B52-B357-B4DE28F19018}" type="pres">
      <dgm:prSet presAssocID="{7B3B9433-03E1-4B30-90AC-9B65CC4625E5}" presName="linNode" presStyleCnt="0"/>
      <dgm:spPr/>
    </dgm:pt>
    <dgm:pt modelId="{42D49742-80E9-4422-A4AA-9D1484640FA5}" type="pres">
      <dgm:prSet presAssocID="{7B3B9433-03E1-4B30-90AC-9B65CC4625E5}" presName="parTx" presStyleLbl="revTx" presStyleIdx="0" presStyleCnt="4">
        <dgm:presLayoutVars>
          <dgm:chMax val="1"/>
          <dgm:bulletEnabled val="1"/>
        </dgm:presLayoutVars>
      </dgm:prSet>
      <dgm:spPr/>
    </dgm:pt>
    <dgm:pt modelId="{AF24F810-9E64-469C-AF31-65FAD2F8F26C}" type="pres">
      <dgm:prSet presAssocID="{7B3B9433-03E1-4B30-90AC-9B65CC4625E5}" presName="bracket" presStyleLbl="parChTrans1D1" presStyleIdx="0" presStyleCnt="4"/>
      <dgm:spPr/>
    </dgm:pt>
    <dgm:pt modelId="{A0BB9692-9840-474D-AFFE-4CB692CA0254}" type="pres">
      <dgm:prSet presAssocID="{7B3B9433-03E1-4B30-90AC-9B65CC4625E5}" presName="spH" presStyleCnt="0"/>
      <dgm:spPr/>
    </dgm:pt>
    <dgm:pt modelId="{B6562BAB-3130-4667-826C-5EAD341865DF}" type="pres">
      <dgm:prSet presAssocID="{7B3B9433-03E1-4B30-90AC-9B65CC4625E5}" presName="desTx" presStyleLbl="node1" presStyleIdx="0" presStyleCnt="4">
        <dgm:presLayoutVars>
          <dgm:bulletEnabled val="1"/>
        </dgm:presLayoutVars>
      </dgm:prSet>
      <dgm:spPr/>
    </dgm:pt>
    <dgm:pt modelId="{56E04A2B-4C00-440B-9549-84BFFDF765D2}" type="pres">
      <dgm:prSet presAssocID="{272E01FA-8AA1-480D-9832-FFFA1FCA6E77}" presName="spV" presStyleCnt="0"/>
      <dgm:spPr/>
    </dgm:pt>
    <dgm:pt modelId="{98ADF92E-2DFC-4C0F-9415-6FAE265F637E}" type="pres">
      <dgm:prSet presAssocID="{F5BCAB66-0174-4F62-AE58-F3750FBEE791}" presName="linNode" presStyleCnt="0"/>
      <dgm:spPr/>
    </dgm:pt>
    <dgm:pt modelId="{6F1519AA-9962-4ECA-8D99-4DCDA14FEDD5}" type="pres">
      <dgm:prSet presAssocID="{F5BCAB66-0174-4F62-AE58-F3750FBEE791}" presName="parTx" presStyleLbl="revTx" presStyleIdx="1" presStyleCnt="4">
        <dgm:presLayoutVars>
          <dgm:chMax val="1"/>
          <dgm:bulletEnabled val="1"/>
        </dgm:presLayoutVars>
      </dgm:prSet>
      <dgm:spPr/>
    </dgm:pt>
    <dgm:pt modelId="{D02993B0-D1BA-499B-968F-2985AD7485BF}" type="pres">
      <dgm:prSet presAssocID="{F5BCAB66-0174-4F62-AE58-F3750FBEE791}" presName="bracket" presStyleLbl="parChTrans1D1" presStyleIdx="1" presStyleCnt="4"/>
      <dgm:spPr/>
    </dgm:pt>
    <dgm:pt modelId="{F3FF46A1-0FC6-4B92-B2CB-981A06BD1B2E}" type="pres">
      <dgm:prSet presAssocID="{F5BCAB66-0174-4F62-AE58-F3750FBEE791}" presName="spH" presStyleCnt="0"/>
      <dgm:spPr/>
    </dgm:pt>
    <dgm:pt modelId="{4ADABCE2-A9BC-4653-859B-E6FD6F31E745}" type="pres">
      <dgm:prSet presAssocID="{F5BCAB66-0174-4F62-AE58-F3750FBEE791}" presName="desTx" presStyleLbl="node1" presStyleIdx="1" presStyleCnt="4">
        <dgm:presLayoutVars>
          <dgm:bulletEnabled val="1"/>
        </dgm:presLayoutVars>
      </dgm:prSet>
      <dgm:spPr/>
    </dgm:pt>
    <dgm:pt modelId="{6BE014AC-A1EC-4380-B8E4-0BA34AEA9990}" type="pres">
      <dgm:prSet presAssocID="{347AA224-10D6-4BED-9897-D7F0FFA7A94A}" presName="spV" presStyleCnt="0"/>
      <dgm:spPr/>
    </dgm:pt>
    <dgm:pt modelId="{01B0985C-0607-433C-8929-E56EC5C21898}" type="pres">
      <dgm:prSet presAssocID="{EE940535-D0D6-4E86-B5D9-CBC1C0A85BD4}" presName="linNode" presStyleCnt="0"/>
      <dgm:spPr/>
    </dgm:pt>
    <dgm:pt modelId="{274DD046-C60E-4F65-98FF-74B8F38D3BBA}" type="pres">
      <dgm:prSet presAssocID="{EE940535-D0D6-4E86-B5D9-CBC1C0A85BD4}" presName="parTx" presStyleLbl="revTx" presStyleIdx="2" presStyleCnt="4">
        <dgm:presLayoutVars>
          <dgm:chMax val="1"/>
          <dgm:bulletEnabled val="1"/>
        </dgm:presLayoutVars>
      </dgm:prSet>
      <dgm:spPr/>
    </dgm:pt>
    <dgm:pt modelId="{86E1E137-F252-4D37-9E5D-750301E8438D}" type="pres">
      <dgm:prSet presAssocID="{EE940535-D0D6-4E86-B5D9-CBC1C0A85BD4}" presName="bracket" presStyleLbl="parChTrans1D1" presStyleIdx="2" presStyleCnt="4"/>
      <dgm:spPr/>
    </dgm:pt>
    <dgm:pt modelId="{6258F99B-8EF0-4542-BB91-3E8150DF441E}" type="pres">
      <dgm:prSet presAssocID="{EE940535-D0D6-4E86-B5D9-CBC1C0A85BD4}" presName="spH" presStyleCnt="0"/>
      <dgm:spPr/>
    </dgm:pt>
    <dgm:pt modelId="{604E9653-BD49-417E-BD01-03AC707B8128}" type="pres">
      <dgm:prSet presAssocID="{EE940535-D0D6-4E86-B5D9-CBC1C0A85BD4}" presName="desTx" presStyleLbl="node1" presStyleIdx="2" presStyleCnt="4">
        <dgm:presLayoutVars>
          <dgm:bulletEnabled val="1"/>
        </dgm:presLayoutVars>
      </dgm:prSet>
      <dgm:spPr/>
    </dgm:pt>
    <dgm:pt modelId="{8ED42702-4E2D-4BAB-AB7E-6B691793851F}" type="pres">
      <dgm:prSet presAssocID="{E6AB350C-2062-4BB1-87AF-E6D10267965C}" presName="spV" presStyleCnt="0"/>
      <dgm:spPr/>
    </dgm:pt>
    <dgm:pt modelId="{8119E8F7-01D0-4C97-8931-6C9C3E356DC1}" type="pres">
      <dgm:prSet presAssocID="{6F08F99F-E5A3-44ED-B379-90F2D1D97B99}" presName="linNode" presStyleCnt="0"/>
      <dgm:spPr/>
    </dgm:pt>
    <dgm:pt modelId="{96E5A929-2D15-42E1-9DD3-90BE19414C8D}" type="pres">
      <dgm:prSet presAssocID="{6F08F99F-E5A3-44ED-B379-90F2D1D97B99}" presName="parTx" presStyleLbl="revTx" presStyleIdx="3" presStyleCnt="4">
        <dgm:presLayoutVars>
          <dgm:chMax val="1"/>
          <dgm:bulletEnabled val="1"/>
        </dgm:presLayoutVars>
      </dgm:prSet>
      <dgm:spPr/>
    </dgm:pt>
    <dgm:pt modelId="{91A93AEC-BC17-401D-AD30-2A2FFB49FFD0}" type="pres">
      <dgm:prSet presAssocID="{6F08F99F-E5A3-44ED-B379-90F2D1D97B99}" presName="bracket" presStyleLbl="parChTrans1D1" presStyleIdx="3" presStyleCnt="4"/>
      <dgm:spPr/>
    </dgm:pt>
    <dgm:pt modelId="{5FC41A50-FFE7-485C-B7CE-3539D38EB97C}" type="pres">
      <dgm:prSet presAssocID="{6F08F99F-E5A3-44ED-B379-90F2D1D97B99}" presName="spH" presStyleCnt="0"/>
      <dgm:spPr/>
    </dgm:pt>
    <dgm:pt modelId="{951038BD-8C28-433D-A6E8-A70027C49E54}" type="pres">
      <dgm:prSet presAssocID="{6F08F99F-E5A3-44ED-B379-90F2D1D97B99}" presName="desTx" presStyleLbl="node1" presStyleIdx="3" presStyleCnt="4">
        <dgm:presLayoutVars>
          <dgm:bulletEnabled val="1"/>
        </dgm:presLayoutVars>
      </dgm:prSet>
      <dgm:spPr/>
    </dgm:pt>
  </dgm:ptLst>
  <dgm:cxnLst>
    <dgm:cxn modelId="{4A855506-EA5E-4A53-8E7F-7DC999D70F42}" srcId="{1B29A825-BD01-4EF0-833C-CF62A33D9E14}" destId="{92F200CD-9DC7-4985-A649-8BCEF61EAFA0}" srcOrd="0" destOrd="0" parTransId="{25ECD75A-A8E5-4411-AFFC-1ABCDEEA3B98}" sibTransId="{6FB9E3B8-8BFB-45D2-A396-2BE127598136}"/>
    <dgm:cxn modelId="{D7DA9C0D-8C7D-493F-87AD-CCA4867A3DD3}" type="presOf" srcId="{1B29A825-BD01-4EF0-833C-CF62A33D9E14}" destId="{951038BD-8C28-433D-A6E8-A70027C49E54}" srcOrd="0" destOrd="4" presId="urn:diagrams.loki3.com/BracketList"/>
    <dgm:cxn modelId="{FE860515-4B86-4257-9251-A5943670FEB5}" srcId="{6F08F99F-E5A3-44ED-B379-90F2D1D97B99}" destId="{1B29A825-BD01-4EF0-833C-CF62A33D9E14}" srcOrd="2" destOrd="0" parTransId="{300A785E-C4E2-451A-B85B-188127E26609}" sibTransId="{08050972-F274-4389-BDEF-E452F7D31F16}"/>
    <dgm:cxn modelId="{77E48115-4AEB-4D4C-B48C-7ED1B07F1BB2}" srcId="{92F200CD-9DC7-4985-A649-8BCEF61EAFA0}" destId="{BABC7B83-C562-4EB1-98A8-413422067261}" srcOrd="0" destOrd="0" parTransId="{85F3C77B-CC01-4F27-B5E7-AE28B38B6FA2}" sibTransId="{6E210D77-5B3C-4FAF-8441-4886D4E0027E}"/>
    <dgm:cxn modelId="{952C671E-209F-479C-9786-65498133D349}" srcId="{6F08F99F-E5A3-44ED-B379-90F2D1D97B99}" destId="{BEED20FC-931E-464D-B018-7075F68ED465}" srcOrd="0" destOrd="0" parTransId="{76F88B4C-1739-445F-83FC-E40B477E1C5B}" sibTransId="{A43CCD53-3A16-4351-B1FD-FD3806F161DB}"/>
    <dgm:cxn modelId="{0605B61E-99BB-4DEC-BFAD-69ECB07D6F0A}" srcId="{EA4A8268-D226-47AA-83C8-CCF07F3AE1B9}" destId="{EE940535-D0D6-4E86-B5D9-CBC1C0A85BD4}" srcOrd="2" destOrd="0" parTransId="{DE215369-D058-4A6E-883C-AEBB11AFEDF2}" sibTransId="{E6AB350C-2062-4BB1-87AF-E6D10267965C}"/>
    <dgm:cxn modelId="{8837862E-186B-4A96-8DFC-D1883E23ACA9}" srcId="{6F08F99F-E5A3-44ED-B379-90F2D1D97B99}" destId="{A4D200C8-8BC7-4747-B7AD-AAD01956C37F}" srcOrd="1" destOrd="0" parTransId="{004590E6-FA8E-4DF1-AFA4-44597C555B21}" sibTransId="{7A915E18-4AA1-4CDE-BB75-E14EDCBAEB58}"/>
    <dgm:cxn modelId="{CF30F130-6A90-4D49-B812-3F706C9659EC}" type="presOf" srcId="{EE940535-D0D6-4E86-B5D9-CBC1C0A85BD4}" destId="{274DD046-C60E-4F65-98FF-74B8F38D3BBA}" srcOrd="0" destOrd="0" presId="urn:diagrams.loki3.com/BracketList"/>
    <dgm:cxn modelId="{84CE655D-0817-4965-B8BF-3D261F414571}" type="presOf" srcId="{8DE7A5A9-DCC7-4D3E-B36E-10F9E4AD5431}" destId="{604E9653-BD49-417E-BD01-03AC707B8128}" srcOrd="0" destOrd="1" presId="urn:diagrams.loki3.com/BracketList"/>
    <dgm:cxn modelId="{29916142-52E5-4A54-9916-B00177605F6A}" type="presOf" srcId="{6F08F99F-E5A3-44ED-B379-90F2D1D97B99}" destId="{96E5A929-2D15-42E1-9DD3-90BE19414C8D}" srcOrd="0" destOrd="0" presId="urn:diagrams.loki3.com/BracketList"/>
    <dgm:cxn modelId="{D267DD64-9EC5-4A6F-9AAA-2992752C8CDD}" type="presOf" srcId="{BABC7B83-C562-4EB1-98A8-413422067261}" destId="{951038BD-8C28-433D-A6E8-A70027C49E54}" srcOrd="0" destOrd="6" presId="urn:diagrams.loki3.com/BracketList"/>
    <dgm:cxn modelId="{5AF38448-BB88-4E4D-85DA-C797EBAAC8E4}" type="presOf" srcId="{92F200CD-9DC7-4985-A649-8BCEF61EAFA0}" destId="{951038BD-8C28-433D-A6E8-A70027C49E54}" srcOrd="0" destOrd="5" presId="urn:diagrams.loki3.com/BracketList"/>
    <dgm:cxn modelId="{2B82094E-5BEB-4C29-801C-37E58746FE5A}" srcId="{BEED20FC-931E-464D-B018-7075F68ED465}" destId="{63FC7D86-CFCD-4B68-82E4-2F3334DF244A}" srcOrd="0" destOrd="0" parTransId="{3FC8653E-0D25-4DE2-89C0-8DDFDB471C14}" sibTransId="{01F68D33-9442-4B4A-87A5-804A9166E744}"/>
    <dgm:cxn modelId="{854C7258-52EB-4D9F-B473-999F0A00DA0F}" srcId="{EA4A8268-D226-47AA-83C8-CCF07F3AE1B9}" destId="{6F08F99F-E5A3-44ED-B379-90F2D1D97B99}" srcOrd="3" destOrd="0" parTransId="{4F4DC8C4-A188-46A3-9E48-63CC010ABD48}" sibTransId="{44F594C9-C769-4E6F-99AD-8C2BDFF0F672}"/>
    <dgm:cxn modelId="{A217025A-5183-4593-8011-071154F88FF2}" type="presOf" srcId="{BEED20FC-931E-464D-B018-7075F68ED465}" destId="{951038BD-8C28-433D-A6E8-A70027C49E54}" srcOrd="0" destOrd="0" presId="urn:diagrams.loki3.com/BracketList"/>
    <dgm:cxn modelId="{E0FEF38E-1018-4E71-85F4-288F022E2487}" type="presOf" srcId="{C42EDAD6-7487-4C69-973B-268743ADA9F9}" destId="{4ADABCE2-A9BC-4653-859B-E6FD6F31E745}" srcOrd="0" destOrd="0" presId="urn:diagrams.loki3.com/BracketList"/>
    <dgm:cxn modelId="{BA7AA08F-DA3F-4E03-8225-941521E897E0}" srcId="{EA4A8268-D226-47AA-83C8-CCF07F3AE1B9}" destId="{7B3B9433-03E1-4B30-90AC-9B65CC4625E5}" srcOrd="0" destOrd="0" parTransId="{4B2A4E00-651D-4E92-914E-4D2C2FF07E7E}" sibTransId="{272E01FA-8AA1-480D-9832-FFFA1FCA6E77}"/>
    <dgm:cxn modelId="{9E8652A2-1B54-4323-A905-CB8FEF661477}" type="presOf" srcId="{F5BCAB66-0174-4F62-AE58-F3750FBEE791}" destId="{6F1519AA-9962-4ECA-8D99-4DCDA14FEDD5}" srcOrd="0" destOrd="0" presId="urn:diagrams.loki3.com/BracketList"/>
    <dgm:cxn modelId="{F502FFA9-E630-4CCC-AF7A-E317D3A7DEA9}" type="presOf" srcId="{7B3B9433-03E1-4B30-90AC-9B65CC4625E5}" destId="{42D49742-80E9-4422-A4AA-9D1484640FA5}" srcOrd="0" destOrd="0" presId="urn:diagrams.loki3.com/BracketList"/>
    <dgm:cxn modelId="{91E4AAB7-5E7F-4FB4-A2BA-D4D27FBB0268}" srcId="{EE940535-D0D6-4E86-B5D9-CBC1C0A85BD4}" destId="{094FDB5E-5C28-4A6B-8D7C-8967DDFC8697}" srcOrd="0" destOrd="0" parTransId="{0B0DCD55-4E7D-48FE-86D2-A487532687D7}" sibTransId="{577D3EF9-9B1B-465A-8897-4A82B48A9DF9}"/>
    <dgm:cxn modelId="{9DA9D9BC-FA34-4D35-B038-F5C92E45CC3C}" type="presOf" srcId="{63FC7D86-CFCD-4B68-82E4-2F3334DF244A}" destId="{951038BD-8C28-433D-A6E8-A70027C49E54}" srcOrd="0" destOrd="1" presId="urn:diagrams.loki3.com/BracketList"/>
    <dgm:cxn modelId="{2C5D9DC1-C7CB-4CF3-8DDE-7AF43199E486}" type="presOf" srcId="{2EAC264F-E7B3-421A-B8D8-DB57BED1490C}" destId="{B6562BAB-3130-4667-826C-5EAD341865DF}" srcOrd="0" destOrd="0" presId="urn:diagrams.loki3.com/BracketList"/>
    <dgm:cxn modelId="{2CB657CB-B19D-4624-AD98-CB663145D867}" srcId="{F5BCAB66-0174-4F62-AE58-F3750FBEE791}" destId="{C42EDAD6-7487-4C69-973B-268743ADA9F9}" srcOrd="0" destOrd="0" parTransId="{A4D852AF-F7FC-4B80-95B5-2187B6806EBE}" sibTransId="{D6290D74-8110-4333-9D20-C36454DB9DA4}"/>
    <dgm:cxn modelId="{62109FD7-B047-490A-B5C9-AEC807AF4FDB}" srcId="{A4D200C8-8BC7-4747-B7AD-AAD01956C37F}" destId="{30192830-674B-46CC-8118-35D75E9E0581}" srcOrd="0" destOrd="0" parTransId="{AD781ABA-8D6E-4389-9118-CEDB854FB4D7}" sibTransId="{8DCB676F-D91C-454F-8619-42F29AEAEFF8}"/>
    <dgm:cxn modelId="{A84E39DA-08D5-4DF3-A93D-461E41B969C4}" type="presOf" srcId="{EA4A8268-D226-47AA-83C8-CCF07F3AE1B9}" destId="{F2248DAD-1EBA-4711-9175-465B24F8DD4B}" srcOrd="0" destOrd="0" presId="urn:diagrams.loki3.com/BracketList"/>
    <dgm:cxn modelId="{37BB24E3-A4CC-491F-9F6A-1DBE370370A0}" type="presOf" srcId="{30192830-674B-46CC-8118-35D75E9E0581}" destId="{951038BD-8C28-433D-A6E8-A70027C49E54}" srcOrd="0" destOrd="3" presId="urn:diagrams.loki3.com/BracketList"/>
    <dgm:cxn modelId="{6A98E6E8-5A1F-402B-B391-D374EEA6555C}" srcId="{7B3B9433-03E1-4B30-90AC-9B65CC4625E5}" destId="{2EAC264F-E7B3-421A-B8D8-DB57BED1490C}" srcOrd="0" destOrd="0" parTransId="{736AF81C-FDDB-4742-A9B8-BC2618C94BC6}" sibTransId="{3E122CE9-BF1C-485D-B3E3-71BDA0010CA7}"/>
    <dgm:cxn modelId="{0B5845F5-FF33-4B05-860E-1B8841783325}" type="presOf" srcId="{094FDB5E-5C28-4A6B-8D7C-8967DDFC8697}" destId="{604E9653-BD49-417E-BD01-03AC707B8128}" srcOrd="0" destOrd="0" presId="urn:diagrams.loki3.com/BracketList"/>
    <dgm:cxn modelId="{A71C1AF7-7047-4B80-996D-A3676E31F879}" srcId="{EE940535-D0D6-4E86-B5D9-CBC1C0A85BD4}" destId="{8DE7A5A9-DCC7-4D3E-B36E-10F9E4AD5431}" srcOrd="1" destOrd="0" parTransId="{F94DB9CB-1D6A-4A62-AEF2-6993ACC31CD4}" sibTransId="{E293C595-9F5B-4E28-9A18-682792381DB0}"/>
    <dgm:cxn modelId="{A55A96F7-3997-4020-9CD5-9592F403E62B}" srcId="{EA4A8268-D226-47AA-83C8-CCF07F3AE1B9}" destId="{F5BCAB66-0174-4F62-AE58-F3750FBEE791}" srcOrd="1" destOrd="0" parTransId="{41209C96-AAED-4E69-B588-7D6F6499FE50}" sibTransId="{347AA224-10D6-4BED-9897-D7F0FFA7A94A}"/>
    <dgm:cxn modelId="{771D53FC-FBFE-4365-A614-81F859E4FF38}" type="presOf" srcId="{A4D200C8-8BC7-4747-B7AD-AAD01956C37F}" destId="{951038BD-8C28-433D-A6E8-A70027C49E54}" srcOrd="0" destOrd="2" presId="urn:diagrams.loki3.com/BracketList"/>
    <dgm:cxn modelId="{7D26DEA0-FA4A-4E88-A0D3-32E084812B21}" type="presParOf" srcId="{F2248DAD-1EBA-4711-9175-465B24F8DD4B}" destId="{AEAF7A5E-6D99-4B52-B357-B4DE28F19018}" srcOrd="0" destOrd="0" presId="urn:diagrams.loki3.com/BracketList"/>
    <dgm:cxn modelId="{4D725295-0596-434C-9558-07C05EC707D9}" type="presParOf" srcId="{AEAF7A5E-6D99-4B52-B357-B4DE28F19018}" destId="{42D49742-80E9-4422-A4AA-9D1484640FA5}" srcOrd="0" destOrd="0" presId="urn:diagrams.loki3.com/BracketList"/>
    <dgm:cxn modelId="{8CBA5075-D7C3-4A86-8D00-B2647C1FB7B8}" type="presParOf" srcId="{AEAF7A5E-6D99-4B52-B357-B4DE28F19018}" destId="{AF24F810-9E64-469C-AF31-65FAD2F8F26C}" srcOrd="1" destOrd="0" presId="urn:diagrams.loki3.com/BracketList"/>
    <dgm:cxn modelId="{537B259F-77A5-44E7-A13B-6F44E6B46BC7}" type="presParOf" srcId="{AEAF7A5E-6D99-4B52-B357-B4DE28F19018}" destId="{A0BB9692-9840-474D-AFFE-4CB692CA0254}" srcOrd="2" destOrd="0" presId="urn:diagrams.loki3.com/BracketList"/>
    <dgm:cxn modelId="{8CFE0D57-3FA7-404A-A258-1AD000B5F1D4}" type="presParOf" srcId="{AEAF7A5E-6D99-4B52-B357-B4DE28F19018}" destId="{B6562BAB-3130-4667-826C-5EAD341865DF}" srcOrd="3" destOrd="0" presId="urn:diagrams.loki3.com/BracketList"/>
    <dgm:cxn modelId="{0DC457E5-45AC-448B-A697-EEF60921E1D5}" type="presParOf" srcId="{F2248DAD-1EBA-4711-9175-465B24F8DD4B}" destId="{56E04A2B-4C00-440B-9549-84BFFDF765D2}" srcOrd="1" destOrd="0" presId="urn:diagrams.loki3.com/BracketList"/>
    <dgm:cxn modelId="{C518CD91-73C9-4234-AB1C-A8E0CD137A8C}" type="presParOf" srcId="{F2248DAD-1EBA-4711-9175-465B24F8DD4B}" destId="{98ADF92E-2DFC-4C0F-9415-6FAE265F637E}" srcOrd="2" destOrd="0" presId="urn:diagrams.loki3.com/BracketList"/>
    <dgm:cxn modelId="{81E91A01-8F71-49D0-AD74-697CB0B9ADA0}" type="presParOf" srcId="{98ADF92E-2DFC-4C0F-9415-6FAE265F637E}" destId="{6F1519AA-9962-4ECA-8D99-4DCDA14FEDD5}" srcOrd="0" destOrd="0" presId="urn:diagrams.loki3.com/BracketList"/>
    <dgm:cxn modelId="{1174CE5D-C734-45B8-98BF-269CF0E910C6}" type="presParOf" srcId="{98ADF92E-2DFC-4C0F-9415-6FAE265F637E}" destId="{D02993B0-D1BA-499B-968F-2985AD7485BF}" srcOrd="1" destOrd="0" presId="urn:diagrams.loki3.com/BracketList"/>
    <dgm:cxn modelId="{E08F46F4-67B3-48CD-8CAB-27A117171C33}" type="presParOf" srcId="{98ADF92E-2DFC-4C0F-9415-6FAE265F637E}" destId="{F3FF46A1-0FC6-4B92-B2CB-981A06BD1B2E}" srcOrd="2" destOrd="0" presId="urn:diagrams.loki3.com/BracketList"/>
    <dgm:cxn modelId="{952E780B-34B8-4418-9354-E56D7A7112A7}" type="presParOf" srcId="{98ADF92E-2DFC-4C0F-9415-6FAE265F637E}" destId="{4ADABCE2-A9BC-4653-859B-E6FD6F31E745}" srcOrd="3" destOrd="0" presId="urn:diagrams.loki3.com/BracketList"/>
    <dgm:cxn modelId="{CD3126C5-BAFB-450D-B77A-60A39E50E79D}" type="presParOf" srcId="{F2248DAD-1EBA-4711-9175-465B24F8DD4B}" destId="{6BE014AC-A1EC-4380-B8E4-0BA34AEA9990}" srcOrd="3" destOrd="0" presId="urn:diagrams.loki3.com/BracketList"/>
    <dgm:cxn modelId="{BD72048C-4D60-473B-B4E0-B03B695AAA0D}" type="presParOf" srcId="{F2248DAD-1EBA-4711-9175-465B24F8DD4B}" destId="{01B0985C-0607-433C-8929-E56EC5C21898}" srcOrd="4" destOrd="0" presId="urn:diagrams.loki3.com/BracketList"/>
    <dgm:cxn modelId="{1A3226B3-D73B-421F-B767-8E3A227B3363}" type="presParOf" srcId="{01B0985C-0607-433C-8929-E56EC5C21898}" destId="{274DD046-C60E-4F65-98FF-74B8F38D3BBA}" srcOrd="0" destOrd="0" presId="urn:diagrams.loki3.com/BracketList"/>
    <dgm:cxn modelId="{43B2CD1A-1FAA-4C8D-AA94-8439066C7F67}" type="presParOf" srcId="{01B0985C-0607-433C-8929-E56EC5C21898}" destId="{86E1E137-F252-4D37-9E5D-750301E8438D}" srcOrd="1" destOrd="0" presId="urn:diagrams.loki3.com/BracketList"/>
    <dgm:cxn modelId="{BE00F8B8-3211-4376-9522-49989E5AD69E}" type="presParOf" srcId="{01B0985C-0607-433C-8929-E56EC5C21898}" destId="{6258F99B-8EF0-4542-BB91-3E8150DF441E}" srcOrd="2" destOrd="0" presId="urn:diagrams.loki3.com/BracketList"/>
    <dgm:cxn modelId="{1E9C2FA8-DCF1-4AD7-A4E2-6E7B52C67AA8}" type="presParOf" srcId="{01B0985C-0607-433C-8929-E56EC5C21898}" destId="{604E9653-BD49-417E-BD01-03AC707B8128}" srcOrd="3" destOrd="0" presId="urn:diagrams.loki3.com/BracketList"/>
    <dgm:cxn modelId="{22D45A1B-99FD-4AF8-899A-2BDCC4B5BF97}" type="presParOf" srcId="{F2248DAD-1EBA-4711-9175-465B24F8DD4B}" destId="{8ED42702-4E2D-4BAB-AB7E-6B691793851F}" srcOrd="5" destOrd="0" presId="urn:diagrams.loki3.com/BracketList"/>
    <dgm:cxn modelId="{144A6C5E-C7FB-4F36-AA8A-3789D4437F39}" type="presParOf" srcId="{F2248DAD-1EBA-4711-9175-465B24F8DD4B}" destId="{8119E8F7-01D0-4C97-8931-6C9C3E356DC1}" srcOrd="6" destOrd="0" presId="urn:diagrams.loki3.com/BracketList"/>
    <dgm:cxn modelId="{B59C8D5A-9C85-4D87-A802-65A12F99EEEF}" type="presParOf" srcId="{8119E8F7-01D0-4C97-8931-6C9C3E356DC1}" destId="{96E5A929-2D15-42E1-9DD3-90BE19414C8D}" srcOrd="0" destOrd="0" presId="urn:diagrams.loki3.com/BracketList"/>
    <dgm:cxn modelId="{03EB484C-C697-4F29-8B8E-E9F9F339733D}" type="presParOf" srcId="{8119E8F7-01D0-4C97-8931-6C9C3E356DC1}" destId="{91A93AEC-BC17-401D-AD30-2A2FFB49FFD0}" srcOrd="1" destOrd="0" presId="urn:diagrams.loki3.com/BracketList"/>
    <dgm:cxn modelId="{C7BF78D9-2FC3-40A1-A983-35416F7B9892}" type="presParOf" srcId="{8119E8F7-01D0-4C97-8931-6C9C3E356DC1}" destId="{5FC41A50-FFE7-485C-B7CE-3539D38EB97C}" srcOrd="2" destOrd="0" presId="urn:diagrams.loki3.com/BracketList"/>
    <dgm:cxn modelId="{C2AD508E-68A2-42D0-83D5-6151D4798E6B}" type="presParOf" srcId="{8119E8F7-01D0-4C97-8931-6C9C3E356DC1}" destId="{951038BD-8C28-433D-A6E8-A70027C49E54}"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387BF0-4827-41EF-9060-A4E815E092CF}"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8D9C3B33-2213-4C2C-8AD8-0DECD7C97548}">
      <dgm:prSet phldrT="[Text]"/>
      <dgm:spPr/>
      <dgm:t>
        <a:bodyPr/>
        <a:lstStyle/>
        <a:p>
          <a:r>
            <a:rPr lang="en-US"/>
            <a:t>Mobility Management Meetings</a:t>
          </a:r>
        </a:p>
      </dgm:t>
    </dgm:pt>
    <dgm:pt modelId="{C043D55A-E9FA-4B22-86CD-EFA19F3C55E8}" type="parTrans" cxnId="{5A193D3A-CB48-49D1-BCB4-69198F3AC8CA}">
      <dgm:prSet/>
      <dgm:spPr/>
      <dgm:t>
        <a:bodyPr/>
        <a:lstStyle/>
        <a:p>
          <a:endParaRPr lang="en-US"/>
        </a:p>
      </dgm:t>
    </dgm:pt>
    <dgm:pt modelId="{5E069DD8-81F1-4EF3-877C-5DB64083A792}" type="sibTrans" cxnId="{5A193D3A-CB48-49D1-BCB4-69198F3AC8CA}">
      <dgm:prSet/>
      <dgm:spPr/>
      <dgm:t>
        <a:bodyPr/>
        <a:lstStyle/>
        <a:p>
          <a:endParaRPr lang="en-US"/>
        </a:p>
      </dgm:t>
    </dgm:pt>
    <dgm:pt modelId="{9A77E8D9-B4F2-4FB4-961F-518EB69281AE}">
      <dgm:prSet phldrT="[Text]"/>
      <dgm:spPr/>
      <dgm:t>
        <a:bodyPr/>
        <a:lstStyle/>
        <a:p>
          <a:r>
            <a:rPr lang="en-US"/>
            <a:t>Quarterly Roundtables</a:t>
          </a:r>
        </a:p>
      </dgm:t>
    </dgm:pt>
    <dgm:pt modelId="{4BBDEE47-4AF8-4D69-90B5-14B3D3BF721E}" type="parTrans" cxnId="{17FB0DAE-9ABF-49A6-987F-47DCB9CAEACE}">
      <dgm:prSet/>
      <dgm:spPr/>
      <dgm:t>
        <a:bodyPr/>
        <a:lstStyle/>
        <a:p>
          <a:endParaRPr lang="en-US"/>
        </a:p>
      </dgm:t>
    </dgm:pt>
    <dgm:pt modelId="{F3D1BB1E-AE23-4389-9969-1FD3B442263A}" type="sibTrans" cxnId="{17FB0DAE-9ABF-49A6-987F-47DCB9CAEACE}">
      <dgm:prSet/>
      <dgm:spPr/>
      <dgm:t>
        <a:bodyPr/>
        <a:lstStyle/>
        <a:p>
          <a:endParaRPr lang="en-US"/>
        </a:p>
      </dgm:t>
    </dgm:pt>
    <dgm:pt modelId="{D68C333E-006A-47EA-ADCF-608E90CC6127}">
      <dgm:prSet phldrT="[Text]"/>
      <dgm:spPr/>
      <dgm:t>
        <a:bodyPr/>
        <a:lstStyle/>
        <a:p>
          <a:r>
            <a:rPr lang="en-US"/>
            <a:t>Other meetings</a:t>
          </a:r>
        </a:p>
      </dgm:t>
    </dgm:pt>
    <dgm:pt modelId="{3F06EE86-67B8-44DB-B27B-7E60EDC0AB16}" type="parTrans" cxnId="{C8267BCA-342D-4A6D-93C2-A8FB3DEF0C95}">
      <dgm:prSet/>
      <dgm:spPr/>
      <dgm:t>
        <a:bodyPr/>
        <a:lstStyle/>
        <a:p>
          <a:endParaRPr lang="en-US"/>
        </a:p>
      </dgm:t>
    </dgm:pt>
    <dgm:pt modelId="{5F840702-DF51-4214-A0DA-2A83E731F105}" type="sibTrans" cxnId="{C8267BCA-342D-4A6D-93C2-A8FB3DEF0C95}">
      <dgm:prSet/>
      <dgm:spPr/>
      <dgm:t>
        <a:bodyPr/>
        <a:lstStyle/>
        <a:p>
          <a:endParaRPr lang="en-US"/>
        </a:p>
      </dgm:t>
    </dgm:pt>
    <dgm:pt modelId="{26380F57-3F8B-43FD-A2A4-6E31D840C1FE}">
      <dgm:prSet phldrT="[Text]"/>
      <dgm:spPr/>
      <dgm:t>
        <a:bodyPr/>
        <a:lstStyle/>
        <a:p>
          <a:r>
            <a:rPr lang="en-US"/>
            <a:t>ODOT 5310 &amp; 5311 monthly grant meetings</a:t>
          </a:r>
        </a:p>
      </dgm:t>
    </dgm:pt>
    <dgm:pt modelId="{B7DB74E0-173B-4853-BA52-27477BE7FB9B}" type="parTrans" cxnId="{9C2A8537-177D-447D-8E5C-C9E42DC44E01}">
      <dgm:prSet/>
      <dgm:spPr/>
      <dgm:t>
        <a:bodyPr/>
        <a:lstStyle/>
        <a:p>
          <a:endParaRPr lang="en-US"/>
        </a:p>
      </dgm:t>
    </dgm:pt>
    <dgm:pt modelId="{6257D466-8FD4-4170-A9D4-7B41D005F785}" type="sibTrans" cxnId="{9C2A8537-177D-447D-8E5C-C9E42DC44E01}">
      <dgm:prSet/>
      <dgm:spPr/>
      <dgm:t>
        <a:bodyPr/>
        <a:lstStyle/>
        <a:p>
          <a:endParaRPr lang="en-US"/>
        </a:p>
      </dgm:t>
    </dgm:pt>
    <dgm:pt modelId="{9AC523F8-A8E4-481C-8BF8-B29DDC5A1D6E}">
      <dgm:prSet phldrT="[Text]"/>
      <dgm:spPr/>
      <dgm:t>
        <a:bodyPr/>
        <a:lstStyle/>
        <a:p>
          <a:r>
            <a:rPr lang="en-US"/>
            <a:t>Weekly Mondays</a:t>
          </a:r>
        </a:p>
      </dgm:t>
    </dgm:pt>
    <dgm:pt modelId="{9ED979B5-5E67-49C9-8A57-FC38A422865D}" type="parTrans" cxnId="{20B3EB32-CBE7-4356-A7F0-5C3A09F0D2E6}">
      <dgm:prSet/>
      <dgm:spPr/>
      <dgm:t>
        <a:bodyPr/>
        <a:lstStyle/>
        <a:p>
          <a:endParaRPr lang="en-US"/>
        </a:p>
      </dgm:t>
    </dgm:pt>
    <dgm:pt modelId="{41B31397-E60D-490C-AF8C-07072E8F7243}" type="sibTrans" cxnId="{20B3EB32-CBE7-4356-A7F0-5C3A09F0D2E6}">
      <dgm:prSet/>
      <dgm:spPr/>
      <dgm:t>
        <a:bodyPr/>
        <a:lstStyle/>
        <a:p>
          <a:endParaRPr lang="en-US"/>
        </a:p>
      </dgm:t>
    </dgm:pt>
    <dgm:pt modelId="{26F183FF-D84B-4313-AF82-6922BC8D7779}">
      <dgm:prSet phldrT="[Text]"/>
      <dgm:spPr/>
      <dgm:t>
        <a:bodyPr/>
        <a:lstStyle/>
        <a:p>
          <a:r>
            <a:rPr lang="en-US"/>
            <a:t>Weekly Wednesday Workshops</a:t>
          </a:r>
        </a:p>
      </dgm:t>
    </dgm:pt>
    <dgm:pt modelId="{568CD6F9-8ED9-4D25-B433-0B83391172CC}" type="parTrans" cxnId="{C2CA0E57-5AE1-4CF5-9F4D-198E55048C0F}">
      <dgm:prSet/>
      <dgm:spPr/>
      <dgm:t>
        <a:bodyPr/>
        <a:lstStyle/>
        <a:p>
          <a:endParaRPr lang="en-US"/>
        </a:p>
      </dgm:t>
    </dgm:pt>
    <dgm:pt modelId="{6B65ECCE-16DF-451D-BA9E-2EAB3FE13E2F}" type="sibTrans" cxnId="{C2CA0E57-5AE1-4CF5-9F4D-198E55048C0F}">
      <dgm:prSet/>
      <dgm:spPr/>
      <dgm:t>
        <a:bodyPr/>
        <a:lstStyle/>
        <a:p>
          <a:endParaRPr lang="en-US"/>
        </a:p>
      </dgm:t>
    </dgm:pt>
    <dgm:pt modelId="{C2BC7B2B-E674-4503-A350-A71417D121A1}">
      <dgm:prSet phldrT="[Text]"/>
      <dgm:spPr/>
      <dgm:t>
        <a:bodyPr/>
        <a:lstStyle/>
        <a:p>
          <a:r>
            <a:rPr lang="en-US"/>
            <a:t>Training, open discussion, FAQ’s</a:t>
          </a:r>
        </a:p>
      </dgm:t>
    </dgm:pt>
    <dgm:pt modelId="{611040DB-8EE1-4B3A-BBD9-207AC4D7C449}" type="parTrans" cxnId="{65D5B3B7-FFC1-4AF7-B9BA-FA824A7B4686}">
      <dgm:prSet/>
      <dgm:spPr/>
      <dgm:t>
        <a:bodyPr/>
        <a:lstStyle/>
        <a:p>
          <a:endParaRPr lang="en-US"/>
        </a:p>
      </dgm:t>
    </dgm:pt>
    <dgm:pt modelId="{0CEC7E68-90C7-4A6A-ABCC-3A0D6E1E28FD}" type="sibTrans" cxnId="{65D5B3B7-FFC1-4AF7-B9BA-FA824A7B4686}">
      <dgm:prSet/>
      <dgm:spPr/>
      <dgm:t>
        <a:bodyPr/>
        <a:lstStyle/>
        <a:p>
          <a:endParaRPr lang="en-US"/>
        </a:p>
      </dgm:t>
    </dgm:pt>
    <dgm:pt modelId="{F1B33826-1D87-424B-A90B-7CCAA1F60EB6}">
      <dgm:prSet phldrT="[Text]"/>
      <dgm:spPr/>
      <dgm:t>
        <a:bodyPr/>
        <a:lstStyle/>
        <a:p>
          <a:r>
            <a:rPr lang="en-US"/>
            <a:t>Share updates and announcements</a:t>
          </a:r>
        </a:p>
      </dgm:t>
    </dgm:pt>
    <dgm:pt modelId="{2C8C1E2C-F270-4B7A-8855-F0870E2367D4}" type="parTrans" cxnId="{F2BBC266-2A80-4EE4-B683-5579F1F636C6}">
      <dgm:prSet/>
      <dgm:spPr/>
      <dgm:t>
        <a:bodyPr/>
        <a:lstStyle/>
        <a:p>
          <a:endParaRPr lang="en-US"/>
        </a:p>
      </dgm:t>
    </dgm:pt>
    <dgm:pt modelId="{DEC2BEA1-E25F-4E0D-B8E5-A7EACDD4D921}" type="sibTrans" cxnId="{F2BBC266-2A80-4EE4-B683-5579F1F636C6}">
      <dgm:prSet/>
      <dgm:spPr/>
      <dgm:t>
        <a:bodyPr/>
        <a:lstStyle/>
        <a:p>
          <a:endParaRPr lang="en-US"/>
        </a:p>
      </dgm:t>
    </dgm:pt>
    <dgm:pt modelId="{4249248B-7F26-4770-B5FC-55512EBF9DC5}">
      <dgm:prSet phldrT="[Text]"/>
      <dgm:spPr/>
      <dgm:t>
        <a:bodyPr/>
        <a:lstStyle/>
        <a:p>
          <a:r>
            <a:rPr lang="en-US"/>
            <a:t>Training</a:t>
          </a:r>
        </a:p>
      </dgm:t>
    </dgm:pt>
    <dgm:pt modelId="{B1396A55-C2C1-4D34-8C60-7CB615902EA5}" type="parTrans" cxnId="{0E8E9822-D9FE-488C-B321-150B2B25EF77}">
      <dgm:prSet/>
      <dgm:spPr/>
      <dgm:t>
        <a:bodyPr/>
        <a:lstStyle/>
        <a:p>
          <a:endParaRPr lang="en-US"/>
        </a:p>
      </dgm:t>
    </dgm:pt>
    <dgm:pt modelId="{12F14FCB-E096-44AC-A908-48AD4C24768C}" type="sibTrans" cxnId="{0E8E9822-D9FE-488C-B321-150B2B25EF77}">
      <dgm:prSet/>
      <dgm:spPr/>
      <dgm:t>
        <a:bodyPr/>
        <a:lstStyle/>
        <a:p>
          <a:endParaRPr lang="en-US"/>
        </a:p>
      </dgm:t>
    </dgm:pt>
    <dgm:pt modelId="{8A49A203-267F-4AEE-B256-FBA0866275E2}">
      <dgm:prSet phldrT="[Text]"/>
      <dgm:spPr/>
      <dgm:t>
        <a:bodyPr/>
        <a:lstStyle/>
        <a:p>
          <a:r>
            <a:rPr lang="en-US"/>
            <a:t>Peer support &amp; collaboration</a:t>
          </a:r>
        </a:p>
      </dgm:t>
    </dgm:pt>
    <dgm:pt modelId="{AB81F494-1A0A-425C-A95A-D90EC24D7C81}" type="parTrans" cxnId="{6939011F-EE90-440E-98AF-76D44B40647B}">
      <dgm:prSet/>
      <dgm:spPr/>
      <dgm:t>
        <a:bodyPr/>
        <a:lstStyle/>
        <a:p>
          <a:endParaRPr lang="en-US"/>
        </a:p>
      </dgm:t>
    </dgm:pt>
    <dgm:pt modelId="{F08E3EDB-9C4A-4526-9840-6087218A77AD}" type="sibTrans" cxnId="{6939011F-EE90-440E-98AF-76D44B40647B}">
      <dgm:prSet/>
      <dgm:spPr/>
      <dgm:t>
        <a:bodyPr/>
        <a:lstStyle/>
        <a:p>
          <a:endParaRPr lang="en-US"/>
        </a:p>
      </dgm:t>
    </dgm:pt>
    <dgm:pt modelId="{D9E28488-7D97-4F51-9F8A-668D43522475}">
      <dgm:prSet phldrT="[Text]"/>
      <dgm:spPr/>
      <dgm:t>
        <a:bodyPr/>
        <a:lstStyle/>
        <a:p>
          <a:r>
            <a:rPr lang="en-US"/>
            <a:t>Regional coordination task force meetings</a:t>
          </a:r>
        </a:p>
      </dgm:t>
    </dgm:pt>
    <dgm:pt modelId="{47DD27AF-1BFD-468E-8815-37AB1722B348}" type="parTrans" cxnId="{87BEFA67-9A4B-4777-88B8-E24A4DA79322}">
      <dgm:prSet/>
      <dgm:spPr/>
      <dgm:t>
        <a:bodyPr/>
        <a:lstStyle/>
        <a:p>
          <a:endParaRPr lang="en-US"/>
        </a:p>
      </dgm:t>
    </dgm:pt>
    <dgm:pt modelId="{A177138E-A00B-4C65-8C69-C19450FDCC1A}" type="sibTrans" cxnId="{87BEFA67-9A4B-4777-88B8-E24A4DA79322}">
      <dgm:prSet/>
      <dgm:spPr/>
      <dgm:t>
        <a:bodyPr/>
        <a:lstStyle/>
        <a:p>
          <a:endParaRPr lang="en-US"/>
        </a:p>
      </dgm:t>
    </dgm:pt>
    <dgm:pt modelId="{D6331F8F-579D-45D3-A57C-8EF9AD2D61DE}">
      <dgm:prSet phldrT="[Text]"/>
      <dgm:spPr/>
      <dgm:t>
        <a:bodyPr/>
        <a:lstStyle/>
        <a:p>
          <a:r>
            <a:rPr lang="en-US"/>
            <a:t>RTPO/MPO meetings</a:t>
          </a:r>
        </a:p>
      </dgm:t>
    </dgm:pt>
    <dgm:pt modelId="{8638DA05-C703-4A0D-837B-4DDE1D5982F3}" type="parTrans" cxnId="{CF2A8911-9256-47BB-ABE4-0BB8E283B4E1}">
      <dgm:prSet/>
      <dgm:spPr/>
      <dgm:t>
        <a:bodyPr/>
        <a:lstStyle/>
        <a:p>
          <a:endParaRPr lang="en-US"/>
        </a:p>
      </dgm:t>
    </dgm:pt>
    <dgm:pt modelId="{FEDDB282-85A9-4B80-A6D3-276297650123}" type="sibTrans" cxnId="{CF2A8911-9256-47BB-ABE4-0BB8E283B4E1}">
      <dgm:prSet/>
      <dgm:spPr/>
      <dgm:t>
        <a:bodyPr/>
        <a:lstStyle/>
        <a:p>
          <a:endParaRPr lang="en-US"/>
        </a:p>
      </dgm:t>
    </dgm:pt>
    <dgm:pt modelId="{B044AD76-BAA5-4CE9-8DA0-33E9BB481092}">
      <dgm:prSet phldrT="[Text]"/>
      <dgm:spPr/>
      <dgm:t>
        <a:bodyPr/>
        <a:lstStyle/>
        <a:p>
          <a:r>
            <a:rPr lang="en-US"/>
            <a:t>Community meetings</a:t>
          </a:r>
        </a:p>
      </dgm:t>
    </dgm:pt>
    <dgm:pt modelId="{D386F7DF-CF6B-4D2B-88EB-5E3D05CA8FBD}" type="parTrans" cxnId="{9276EDB5-3537-47EC-8B51-62F9FBB48FB3}">
      <dgm:prSet/>
      <dgm:spPr/>
      <dgm:t>
        <a:bodyPr/>
        <a:lstStyle/>
        <a:p>
          <a:endParaRPr lang="en-US"/>
        </a:p>
      </dgm:t>
    </dgm:pt>
    <dgm:pt modelId="{9378959F-CD44-44F9-975D-B5320F63024B}" type="sibTrans" cxnId="{9276EDB5-3537-47EC-8B51-62F9FBB48FB3}">
      <dgm:prSet/>
      <dgm:spPr/>
      <dgm:t>
        <a:bodyPr/>
        <a:lstStyle/>
        <a:p>
          <a:endParaRPr lang="en-US"/>
        </a:p>
      </dgm:t>
    </dgm:pt>
    <dgm:pt modelId="{1BA44BB1-F254-4A30-93F8-063B006DAA23}" type="pres">
      <dgm:prSet presAssocID="{1A387BF0-4827-41EF-9060-A4E815E092CF}" presName="CompostProcess" presStyleCnt="0">
        <dgm:presLayoutVars>
          <dgm:dir/>
          <dgm:resizeHandles val="exact"/>
        </dgm:presLayoutVars>
      </dgm:prSet>
      <dgm:spPr/>
    </dgm:pt>
    <dgm:pt modelId="{E781FCEF-04D9-413C-A666-A6ED2AA10F12}" type="pres">
      <dgm:prSet presAssocID="{1A387BF0-4827-41EF-9060-A4E815E092CF}" presName="arrow" presStyleLbl="bgShp" presStyleIdx="0" presStyleCnt="1"/>
      <dgm:spPr/>
    </dgm:pt>
    <dgm:pt modelId="{DFF14500-71B7-4830-B2C9-0C1999C178D2}" type="pres">
      <dgm:prSet presAssocID="{1A387BF0-4827-41EF-9060-A4E815E092CF}" presName="linearProcess" presStyleCnt="0"/>
      <dgm:spPr/>
    </dgm:pt>
    <dgm:pt modelId="{FA4A9B4C-9B18-47D6-88ED-342480C19928}" type="pres">
      <dgm:prSet presAssocID="{8D9C3B33-2213-4C2C-8AD8-0DECD7C97548}" presName="textNode" presStyleLbl="node1" presStyleIdx="0" presStyleCnt="2">
        <dgm:presLayoutVars>
          <dgm:bulletEnabled val="1"/>
        </dgm:presLayoutVars>
      </dgm:prSet>
      <dgm:spPr/>
    </dgm:pt>
    <dgm:pt modelId="{8D5FE552-B3F2-4F8A-90EB-EED71498E5E9}" type="pres">
      <dgm:prSet presAssocID="{5E069DD8-81F1-4EF3-877C-5DB64083A792}" presName="sibTrans" presStyleCnt="0"/>
      <dgm:spPr/>
    </dgm:pt>
    <dgm:pt modelId="{30BD7606-B8FC-428E-B4CD-27490024530C}" type="pres">
      <dgm:prSet presAssocID="{D68C333E-006A-47EA-ADCF-608E90CC6127}" presName="textNode" presStyleLbl="node1" presStyleIdx="1" presStyleCnt="2">
        <dgm:presLayoutVars>
          <dgm:bulletEnabled val="1"/>
        </dgm:presLayoutVars>
      </dgm:prSet>
      <dgm:spPr/>
    </dgm:pt>
  </dgm:ptLst>
  <dgm:cxnLst>
    <dgm:cxn modelId="{CF2A8911-9256-47BB-ABE4-0BB8E283B4E1}" srcId="{D68C333E-006A-47EA-ADCF-608E90CC6127}" destId="{D6331F8F-579D-45D3-A57C-8EF9AD2D61DE}" srcOrd="2" destOrd="0" parTransId="{8638DA05-C703-4A0D-837B-4DDE1D5982F3}" sibTransId="{FEDDB282-85A9-4B80-A6D3-276297650123}"/>
    <dgm:cxn modelId="{FF04001F-8F24-48C2-A5B3-2780CB8DAAF6}" type="presOf" srcId="{C2BC7B2B-E674-4503-A350-A71417D121A1}" destId="{FA4A9B4C-9B18-47D6-88ED-342480C19928}" srcOrd="0" destOrd="4" presId="urn:microsoft.com/office/officeart/2005/8/layout/hProcess9"/>
    <dgm:cxn modelId="{6939011F-EE90-440E-98AF-76D44B40647B}" srcId="{9A77E8D9-B4F2-4FB4-961F-518EB69281AE}" destId="{8A49A203-267F-4AEE-B256-FBA0866275E2}" srcOrd="1" destOrd="0" parTransId="{AB81F494-1A0A-425C-A95A-D90EC24D7C81}" sibTransId="{F08E3EDB-9C4A-4526-9840-6087218A77AD}"/>
    <dgm:cxn modelId="{0E8E9822-D9FE-488C-B321-150B2B25EF77}" srcId="{9A77E8D9-B4F2-4FB4-961F-518EB69281AE}" destId="{4249248B-7F26-4770-B5FC-55512EBF9DC5}" srcOrd="0" destOrd="0" parTransId="{B1396A55-C2C1-4D34-8C60-7CB615902EA5}" sibTransId="{12F14FCB-E096-44AC-A908-48AD4C24768C}"/>
    <dgm:cxn modelId="{1531712E-3E8D-4D6B-BFC1-95246D516CD1}" type="presOf" srcId="{9A77E8D9-B4F2-4FB4-961F-518EB69281AE}" destId="{FA4A9B4C-9B18-47D6-88ED-342480C19928}" srcOrd="0" destOrd="5" presId="urn:microsoft.com/office/officeart/2005/8/layout/hProcess9"/>
    <dgm:cxn modelId="{20B3EB32-CBE7-4356-A7F0-5C3A09F0D2E6}" srcId="{8D9C3B33-2213-4C2C-8AD8-0DECD7C97548}" destId="{9AC523F8-A8E4-481C-8BF8-B29DDC5A1D6E}" srcOrd="0" destOrd="0" parTransId="{9ED979B5-5E67-49C9-8A57-FC38A422865D}" sibTransId="{41B31397-E60D-490C-AF8C-07072E8F7243}"/>
    <dgm:cxn modelId="{9C2A8537-177D-447D-8E5C-C9E42DC44E01}" srcId="{D68C333E-006A-47EA-ADCF-608E90CC6127}" destId="{26380F57-3F8B-43FD-A2A4-6E31D840C1FE}" srcOrd="0" destOrd="0" parTransId="{B7DB74E0-173B-4853-BA52-27477BE7FB9B}" sibTransId="{6257D466-8FD4-4170-A9D4-7B41D005F785}"/>
    <dgm:cxn modelId="{5A193D3A-CB48-49D1-BCB4-69198F3AC8CA}" srcId="{1A387BF0-4827-41EF-9060-A4E815E092CF}" destId="{8D9C3B33-2213-4C2C-8AD8-0DECD7C97548}" srcOrd="0" destOrd="0" parTransId="{C043D55A-E9FA-4B22-86CD-EFA19F3C55E8}" sibTransId="{5E069DD8-81F1-4EF3-877C-5DB64083A792}"/>
    <dgm:cxn modelId="{D60AC044-98C7-40F9-A5A0-B38479321A80}" type="presOf" srcId="{D68C333E-006A-47EA-ADCF-608E90CC6127}" destId="{30BD7606-B8FC-428E-B4CD-27490024530C}" srcOrd="0" destOrd="0" presId="urn:microsoft.com/office/officeart/2005/8/layout/hProcess9"/>
    <dgm:cxn modelId="{F2BBC266-2A80-4EE4-B683-5579F1F636C6}" srcId="{9AC523F8-A8E4-481C-8BF8-B29DDC5A1D6E}" destId="{F1B33826-1D87-424B-A90B-7CCAA1F60EB6}" srcOrd="0" destOrd="0" parTransId="{2C8C1E2C-F270-4B7A-8855-F0870E2367D4}" sibTransId="{DEC2BEA1-E25F-4E0D-B8E5-A7EACDD4D921}"/>
    <dgm:cxn modelId="{87BEFA67-9A4B-4777-88B8-E24A4DA79322}" srcId="{D68C333E-006A-47EA-ADCF-608E90CC6127}" destId="{D9E28488-7D97-4F51-9F8A-668D43522475}" srcOrd="1" destOrd="0" parTransId="{47DD27AF-1BFD-468E-8815-37AB1722B348}" sibTransId="{A177138E-A00B-4C65-8C69-C19450FDCC1A}"/>
    <dgm:cxn modelId="{DF0F0049-FDA1-4158-92C7-A52F2113C1A1}" type="presOf" srcId="{26F183FF-D84B-4313-AF82-6922BC8D7779}" destId="{FA4A9B4C-9B18-47D6-88ED-342480C19928}" srcOrd="0" destOrd="3" presId="urn:microsoft.com/office/officeart/2005/8/layout/hProcess9"/>
    <dgm:cxn modelId="{C2CA0E57-5AE1-4CF5-9F4D-198E55048C0F}" srcId="{8D9C3B33-2213-4C2C-8AD8-0DECD7C97548}" destId="{26F183FF-D84B-4313-AF82-6922BC8D7779}" srcOrd="1" destOrd="0" parTransId="{568CD6F9-8ED9-4D25-B433-0B83391172CC}" sibTransId="{6B65ECCE-16DF-451D-BA9E-2EAB3FE13E2F}"/>
    <dgm:cxn modelId="{1B208E7A-4C2A-46A8-AAA2-574B505CCD30}" type="presOf" srcId="{D6331F8F-579D-45D3-A57C-8EF9AD2D61DE}" destId="{30BD7606-B8FC-428E-B4CD-27490024530C}" srcOrd="0" destOrd="3" presId="urn:microsoft.com/office/officeart/2005/8/layout/hProcess9"/>
    <dgm:cxn modelId="{F388AA9D-C794-4639-9ED6-09C5CD0C9060}" type="presOf" srcId="{D9E28488-7D97-4F51-9F8A-668D43522475}" destId="{30BD7606-B8FC-428E-B4CD-27490024530C}" srcOrd="0" destOrd="2" presId="urn:microsoft.com/office/officeart/2005/8/layout/hProcess9"/>
    <dgm:cxn modelId="{1890A0A8-B466-498D-B4FA-E3DCBE3C6F23}" type="presOf" srcId="{8A49A203-267F-4AEE-B256-FBA0866275E2}" destId="{FA4A9B4C-9B18-47D6-88ED-342480C19928}" srcOrd="0" destOrd="7" presId="urn:microsoft.com/office/officeart/2005/8/layout/hProcess9"/>
    <dgm:cxn modelId="{51810DAA-1AC0-469B-AA0C-82BCD70340F7}" type="presOf" srcId="{9AC523F8-A8E4-481C-8BF8-B29DDC5A1D6E}" destId="{FA4A9B4C-9B18-47D6-88ED-342480C19928}" srcOrd="0" destOrd="1" presId="urn:microsoft.com/office/officeart/2005/8/layout/hProcess9"/>
    <dgm:cxn modelId="{17FB0DAE-9ABF-49A6-987F-47DCB9CAEACE}" srcId="{8D9C3B33-2213-4C2C-8AD8-0DECD7C97548}" destId="{9A77E8D9-B4F2-4FB4-961F-518EB69281AE}" srcOrd="2" destOrd="0" parTransId="{4BBDEE47-4AF8-4D69-90B5-14B3D3BF721E}" sibTransId="{F3D1BB1E-AE23-4389-9969-1FD3B442263A}"/>
    <dgm:cxn modelId="{5D4B3CB4-4C6D-4F43-9B07-CE367FFB3401}" type="presOf" srcId="{F1B33826-1D87-424B-A90B-7CCAA1F60EB6}" destId="{FA4A9B4C-9B18-47D6-88ED-342480C19928}" srcOrd="0" destOrd="2" presId="urn:microsoft.com/office/officeart/2005/8/layout/hProcess9"/>
    <dgm:cxn modelId="{9276EDB5-3537-47EC-8B51-62F9FBB48FB3}" srcId="{D68C333E-006A-47EA-ADCF-608E90CC6127}" destId="{B044AD76-BAA5-4CE9-8DA0-33E9BB481092}" srcOrd="3" destOrd="0" parTransId="{D386F7DF-CF6B-4D2B-88EB-5E3D05CA8FBD}" sibTransId="{9378959F-CD44-44F9-975D-B5320F63024B}"/>
    <dgm:cxn modelId="{65D5B3B7-FFC1-4AF7-B9BA-FA824A7B4686}" srcId="{26F183FF-D84B-4313-AF82-6922BC8D7779}" destId="{C2BC7B2B-E674-4503-A350-A71417D121A1}" srcOrd="0" destOrd="0" parTransId="{611040DB-8EE1-4B3A-BBD9-207AC4D7C449}" sibTransId="{0CEC7E68-90C7-4A6A-ABCC-3A0D6E1E28FD}"/>
    <dgm:cxn modelId="{F0D421C8-EC9C-4CCA-BE49-DFFE5DA159E8}" type="presOf" srcId="{8D9C3B33-2213-4C2C-8AD8-0DECD7C97548}" destId="{FA4A9B4C-9B18-47D6-88ED-342480C19928}" srcOrd="0" destOrd="0" presId="urn:microsoft.com/office/officeart/2005/8/layout/hProcess9"/>
    <dgm:cxn modelId="{C8267BCA-342D-4A6D-93C2-A8FB3DEF0C95}" srcId="{1A387BF0-4827-41EF-9060-A4E815E092CF}" destId="{D68C333E-006A-47EA-ADCF-608E90CC6127}" srcOrd="1" destOrd="0" parTransId="{3F06EE86-67B8-44DB-B27B-7E60EDC0AB16}" sibTransId="{5F840702-DF51-4214-A0DA-2A83E731F105}"/>
    <dgm:cxn modelId="{2A0D50CC-24E1-40B8-A727-205DBDA7C908}" type="presOf" srcId="{26380F57-3F8B-43FD-A2A4-6E31D840C1FE}" destId="{30BD7606-B8FC-428E-B4CD-27490024530C}" srcOrd="0" destOrd="1" presId="urn:microsoft.com/office/officeart/2005/8/layout/hProcess9"/>
    <dgm:cxn modelId="{985F14F1-7CA4-4732-9314-D13B01D18B9A}" type="presOf" srcId="{B044AD76-BAA5-4CE9-8DA0-33E9BB481092}" destId="{30BD7606-B8FC-428E-B4CD-27490024530C}" srcOrd="0" destOrd="4" presId="urn:microsoft.com/office/officeart/2005/8/layout/hProcess9"/>
    <dgm:cxn modelId="{7C3771F6-F81F-41F2-B234-921C478CCC60}" type="presOf" srcId="{4249248B-7F26-4770-B5FC-55512EBF9DC5}" destId="{FA4A9B4C-9B18-47D6-88ED-342480C19928}" srcOrd="0" destOrd="6" presId="urn:microsoft.com/office/officeart/2005/8/layout/hProcess9"/>
    <dgm:cxn modelId="{B42F8AF8-1746-4A57-BACB-79B68345D597}" type="presOf" srcId="{1A387BF0-4827-41EF-9060-A4E815E092CF}" destId="{1BA44BB1-F254-4A30-93F8-063B006DAA23}" srcOrd="0" destOrd="0" presId="urn:microsoft.com/office/officeart/2005/8/layout/hProcess9"/>
    <dgm:cxn modelId="{0282B352-628C-480F-93CD-5C3DBF5C8589}" type="presParOf" srcId="{1BA44BB1-F254-4A30-93F8-063B006DAA23}" destId="{E781FCEF-04D9-413C-A666-A6ED2AA10F12}" srcOrd="0" destOrd="0" presId="urn:microsoft.com/office/officeart/2005/8/layout/hProcess9"/>
    <dgm:cxn modelId="{D60159B0-D6B7-430C-9902-F711E044CC50}" type="presParOf" srcId="{1BA44BB1-F254-4A30-93F8-063B006DAA23}" destId="{DFF14500-71B7-4830-B2C9-0C1999C178D2}" srcOrd="1" destOrd="0" presId="urn:microsoft.com/office/officeart/2005/8/layout/hProcess9"/>
    <dgm:cxn modelId="{B2523A6A-B470-49FA-B4FB-15DE455940CE}" type="presParOf" srcId="{DFF14500-71B7-4830-B2C9-0C1999C178D2}" destId="{FA4A9B4C-9B18-47D6-88ED-342480C19928}" srcOrd="0" destOrd="0" presId="urn:microsoft.com/office/officeart/2005/8/layout/hProcess9"/>
    <dgm:cxn modelId="{AFD5225D-A541-4BC9-8E38-CF3224BE8432}" type="presParOf" srcId="{DFF14500-71B7-4830-B2C9-0C1999C178D2}" destId="{8D5FE552-B3F2-4F8A-90EB-EED71498E5E9}" srcOrd="1" destOrd="0" presId="urn:microsoft.com/office/officeart/2005/8/layout/hProcess9"/>
    <dgm:cxn modelId="{04D7376A-498A-409B-B483-32FFB51C9B55}" type="presParOf" srcId="{DFF14500-71B7-4830-B2C9-0C1999C178D2}" destId="{30BD7606-B8FC-428E-B4CD-27490024530C}" srcOrd="2"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8E7BFC-CA31-40F4-ADA9-83DFA5EDBEE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62CC468-B022-4C3B-9F96-47D91A97B819}">
      <dgm:prSet phldrT="[Text]"/>
      <dgm:spPr/>
      <dgm:t>
        <a:bodyPr/>
        <a:lstStyle/>
        <a:p>
          <a:r>
            <a:rPr lang="en-US"/>
            <a:t>TA center training</a:t>
          </a:r>
        </a:p>
      </dgm:t>
    </dgm:pt>
    <dgm:pt modelId="{F3C10E13-5B20-4251-981B-70FF260E5162}" type="parTrans" cxnId="{20A78FEE-AA5B-410E-99DF-1FF3661C9DDB}">
      <dgm:prSet/>
      <dgm:spPr/>
      <dgm:t>
        <a:bodyPr/>
        <a:lstStyle/>
        <a:p>
          <a:endParaRPr lang="en-US"/>
        </a:p>
      </dgm:t>
    </dgm:pt>
    <dgm:pt modelId="{B33588D2-0B26-467B-9511-A131548BD469}" type="sibTrans" cxnId="{20A78FEE-AA5B-410E-99DF-1FF3661C9DDB}">
      <dgm:prSet/>
      <dgm:spPr/>
      <dgm:t>
        <a:bodyPr/>
        <a:lstStyle/>
        <a:p>
          <a:endParaRPr lang="en-US"/>
        </a:p>
      </dgm:t>
    </dgm:pt>
    <dgm:pt modelId="{AC7604CA-915B-48A7-9121-15897E5E47BA}">
      <dgm:prSet phldrT="[Text]"/>
      <dgm:spPr/>
      <dgm:t>
        <a:bodyPr/>
        <a:lstStyle/>
        <a:p>
          <a:r>
            <a:rPr lang="en-US"/>
            <a:t>NCMM</a:t>
          </a:r>
        </a:p>
      </dgm:t>
    </dgm:pt>
    <dgm:pt modelId="{1C716F59-9A4A-4003-9EBC-07EACFF1C847}" type="parTrans" cxnId="{AAD442F8-DC2C-4528-8497-7189C87D54B5}">
      <dgm:prSet/>
      <dgm:spPr/>
      <dgm:t>
        <a:bodyPr/>
        <a:lstStyle/>
        <a:p>
          <a:endParaRPr lang="en-US"/>
        </a:p>
      </dgm:t>
    </dgm:pt>
    <dgm:pt modelId="{7169A895-C5D4-4F27-A491-FD7B7D8BA357}" type="sibTrans" cxnId="{AAD442F8-DC2C-4528-8497-7189C87D54B5}">
      <dgm:prSet/>
      <dgm:spPr/>
      <dgm:t>
        <a:bodyPr/>
        <a:lstStyle/>
        <a:p>
          <a:endParaRPr lang="en-US"/>
        </a:p>
      </dgm:t>
    </dgm:pt>
    <dgm:pt modelId="{9F673E05-D1E2-499D-8490-340D240BB5EF}">
      <dgm:prSet phldrT="[Text]"/>
      <dgm:spPr/>
      <dgm:t>
        <a:bodyPr/>
        <a:lstStyle/>
        <a:p>
          <a:r>
            <a:rPr lang="en-US"/>
            <a:t>National RTAP</a:t>
          </a:r>
        </a:p>
      </dgm:t>
    </dgm:pt>
    <dgm:pt modelId="{DD0AC333-D716-4B86-8E1D-2707A63E553A}" type="parTrans" cxnId="{43AE4EC6-3D10-499A-A06C-D74CEC6304FA}">
      <dgm:prSet/>
      <dgm:spPr/>
      <dgm:t>
        <a:bodyPr/>
        <a:lstStyle/>
        <a:p>
          <a:endParaRPr lang="en-US"/>
        </a:p>
      </dgm:t>
    </dgm:pt>
    <dgm:pt modelId="{B8F91349-55CE-45B4-A67C-7B9F15A4C207}" type="sibTrans" cxnId="{43AE4EC6-3D10-499A-A06C-D74CEC6304FA}">
      <dgm:prSet/>
      <dgm:spPr/>
      <dgm:t>
        <a:bodyPr/>
        <a:lstStyle/>
        <a:p>
          <a:endParaRPr lang="en-US"/>
        </a:p>
      </dgm:t>
    </dgm:pt>
    <dgm:pt modelId="{DED4EF7A-A42B-4297-A085-5ED165A23A4F}">
      <dgm:prSet phldrT="[Text]"/>
      <dgm:spPr/>
      <dgm:t>
        <a:bodyPr/>
        <a:lstStyle/>
        <a:p>
          <a:r>
            <a:rPr lang="en-US"/>
            <a:t>And many others</a:t>
          </a:r>
        </a:p>
      </dgm:t>
    </dgm:pt>
    <dgm:pt modelId="{2B5B2A56-8671-4416-9CD9-968DD1E9AE81}" type="parTrans" cxnId="{C7665722-56BF-4CAC-B22C-373625932A0F}">
      <dgm:prSet/>
      <dgm:spPr/>
      <dgm:t>
        <a:bodyPr/>
        <a:lstStyle/>
        <a:p>
          <a:endParaRPr lang="en-US"/>
        </a:p>
      </dgm:t>
    </dgm:pt>
    <dgm:pt modelId="{904303F6-DA22-4465-B797-7C2C46E9E3E3}" type="sibTrans" cxnId="{C7665722-56BF-4CAC-B22C-373625932A0F}">
      <dgm:prSet/>
      <dgm:spPr/>
      <dgm:t>
        <a:bodyPr/>
        <a:lstStyle/>
        <a:p>
          <a:endParaRPr lang="en-US"/>
        </a:p>
      </dgm:t>
    </dgm:pt>
    <dgm:pt modelId="{BD36510D-CF33-4291-83C5-D866BF0F7D42}">
      <dgm:prSet phldrT="[Text]"/>
      <dgm:spPr/>
      <dgm:t>
        <a:bodyPr/>
        <a:lstStyle/>
        <a:p>
          <a:r>
            <a:rPr lang="en-US"/>
            <a:t>Core Oklahoma Knowledge</a:t>
          </a:r>
        </a:p>
      </dgm:t>
    </dgm:pt>
    <dgm:pt modelId="{9D8B6DA5-6062-487D-B178-BEB5E94DEBD0}" type="parTrans" cxnId="{6EAD2E68-98D3-44F2-B657-5DC47B670355}">
      <dgm:prSet/>
      <dgm:spPr/>
      <dgm:t>
        <a:bodyPr/>
        <a:lstStyle/>
        <a:p>
          <a:endParaRPr lang="en-US"/>
        </a:p>
      </dgm:t>
    </dgm:pt>
    <dgm:pt modelId="{506A7814-E2E0-410A-8B64-197DDFE0AC81}" type="sibTrans" cxnId="{6EAD2E68-98D3-44F2-B657-5DC47B670355}">
      <dgm:prSet/>
      <dgm:spPr/>
      <dgm:t>
        <a:bodyPr/>
        <a:lstStyle/>
        <a:p>
          <a:endParaRPr lang="en-US"/>
        </a:p>
      </dgm:t>
    </dgm:pt>
    <dgm:pt modelId="{8FE66CA5-84B8-4864-B601-194E5E6EAEDB}">
      <dgm:prSet phldrT="[Text]"/>
      <dgm:spPr/>
      <dgm:t>
        <a:bodyPr/>
        <a:lstStyle/>
        <a:p>
          <a:r>
            <a:rPr lang="en-US"/>
            <a:t>Technical onboarding with ODOT</a:t>
          </a:r>
        </a:p>
      </dgm:t>
    </dgm:pt>
    <dgm:pt modelId="{F48C9CEA-7F58-4209-BF14-CF539AFF63E5}" type="parTrans" cxnId="{E81659CC-DA96-4740-91D1-DE7E5E218E61}">
      <dgm:prSet/>
      <dgm:spPr/>
      <dgm:t>
        <a:bodyPr/>
        <a:lstStyle/>
        <a:p>
          <a:endParaRPr lang="en-US"/>
        </a:p>
      </dgm:t>
    </dgm:pt>
    <dgm:pt modelId="{C8C70F8C-4F30-41D0-BA32-173AD60DC2B7}" type="sibTrans" cxnId="{E81659CC-DA96-4740-91D1-DE7E5E218E61}">
      <dgm:prSet/>
      <dgm:spPr/>
      <dgm:t>
        <a:bodyPr/>
        <a:lstStyle/>
        <a:p>
          <a:endParaRPr lang="en-US"/>
        </a:p>
      </dgm:t>
    </dgm:pt>
    <dgm:pt modelId="{7A5641A2-D85C-4ACA-8925-8C70FBB2B3F5}">
      <dgm:prSet phldrT="[Text]"/>
      <dgm:spPr/>
      <dgm:t>
        <a:bodyPr/>
        <a:lstStyle/>
        <a:p>
          <a:r>
            <a:rPr lang="en-US"/>
            <a:t>Mentor Program</a:t>
          </a:r>
        </a:p>
      </dgm:t>
    </dgm:pt>
    <dgm:pt modelId="{9797B412-1C75-4A45-A995-31DA8AE5AF7E}" type="parTrans" cxnId="{EE1C1E0B-530C-463F-A5A2-71FFD8D5F0E0}">
      <dgm:prSet/>
      <dgm:spPr/>
      <dgm:t>
        <a:bodyPr/>
        <a:lstStyle/>
        <a:p>
          <a:endParaRPr lang="en-US"/>
        </a:p>
      </dgm:t>
    </dgm:pt>
    <dgm:pt modelId="{D84122D4-69EA-4FAF-8530-3281DBA0B03A}" type="sibTrans" cxnId="{EE1C1E0B-530C-463F-A5A2-71FFD8D5F0E0}">
      <dgm:prSet/>
      <dgm:spPr/>
      <dgm:t>
        <a:bodyPr/>
        <a:lstStyle/>
        <a:p>
          <a:endParaRPr lang="en-US"/>
        </a:p>
      </dgm:t>
    </dgm:pt>
    <dgm:pt modelId="{BC236F46-47FD-49F7-BD66-AB505D7D886B}">
      <dgm:prSet phldrT="[Text]"/>
      <dgm:spPr/>
      <dgm:t>
        <a:bodyPr/>
        <a:lstStyle/>
        <a:p>
          <a:r>
            <a:rPr lang="en-US"/>
            <a:t>Mobility managers building up new mobility managers with best practices</a:t>
          </a:r>
        </a:p>
      </dgm:t>
    </dgm:pt>
    <dgm:pt modelId="{D1CCF1FC-11A7-49B2-9F27-075677A322D2}" type="parTrans" cxnId="{7F13DA63-81E4-4CA8-AB6D-8C21422C42A3}">
      <dgm:prSet/>
      <dgm:spPr/>
      <dgm:t>
        <a:bodyPr/>
        <a:lstStyle/>
        <a:p>
          <a:endParaRPr lang="en-US"/>
        </a:p>
      </dgm:t>
    </dgm:pt>
    <dgm:pt modelId="{3EF016C9-9EED-4FA2-A729-0DD22447D445}" type="sibTrans" cxnId="{7F13DA63-81E4-4CA8-AB6D-8C21422C42A3}">
      <dgm:prSet/>
      <dgm:spPr/>
      <dgm:t>
        <a:bodyPr/>
        <a:lstStyle/>
        <a:p>
          <a:endParaRPr lang="en-US"/>
        </a:p>
      </dgm:t>
    </dgm:pt>
    <dgm:pt modelId="{AE69B067-EA12-432C-BFBF-B2B0F7ABAD20}">
      <dgm:prSet phldrT="[Text]"/>
      <dgm:spPr/>
      <dgm:t>
        <a:bodyPr/>
        <a:lstStyle/>
        <a:p>
          <a:r>
            <a:rPr lang="en-US"/>
            <a:t>State-specific info that is critical to a successful mobility management program include:</a:t>
          </a:r>
        </a:p>
      </dgm:t>
    </dgm:pt>
    <dgm:pt modelId="{3C701974-7D3C-4701-9B75-A9679658FD37}" type="parTrans" cxnId="{D51688D6-3E81-41CD-8C2C-5EE3631F3367}">
      <dgm:prSet/>
      <dgm:spPr/>
      <dgm:t>
        <a:bodyPr/>
        <a:lstStyle/>
        <a:p>
          <a:endParaRPr lang="en-US"/>
        </a:p>
      </dgm:t>
    </dgm:pt>
    <dgm:pt modelId="{80880E26-78CB-4650-A7C1-8A2C625461DD}" type="sibTrans" cxnId="{D51688D6-3E81-41CD-8C2C-5EE3631F3367}">
      <dgm:prSet/>
      <dgm:spPr/>
      <dgm:t>
        <a:bodyPr/>
        <a:lstStyle/>
        <a:p>
          <a:endParaRPr lang="en-US"/>
        </a:p>
      </dgm:t>
    </dgm:pt>
    <dgm:pt modelId="{DB45DDB6-100A-4A8E-898D-BF6443CAD79C}">
      <dgm:prSet/>
      <dgm:spPr/>
      <dgm:t>
        <a:bodyPr/>
        <a:lstStyle/>
        <a:p>
          <a:r>
            <a:rPr lang="en-US"/>
            <a:t>OK Transit 101	</a:t>
          </a:r>
        </a:p>
      </dgm:t>
    </dgm:pt>
    <dgm:pt modelId="{8ED3A160-D978-469D-96F9-D71455795182}" type="parTrans" cxnId="{29AC43FA-A5E0-41E1-9F86-19014678E80F}">
      <dgm:prSet/>
      <dgm:spPr/>
      <dgm:t>
        <a:bodyPr/>
        <a:lstStyle/>
        <a:p>
          <a:endParaRPr lang="en-US"/>
        </a:p>
      </dgm:t>
    </dgm:pt>
    <dgm:pt modelId="{40BDD2D8-F5BF-4143-AAE7-B7A406044C46}" type="sibTrans" cxnId="{29AC43FA-A5E0-41E1-9F86-19014678E80F}">
      <dgm:prSet/>
      <dgm:spPr/>
      <dgm:t>
        <a:bodyPr/>
        <a:lstStyle/>
        <a:p>
          <a:endParaRPr lang="en-US"/>
        </a:p>
      </dgm:t>
    </dgm:pt>
    <dgm:pt modelId="{9A9382B1-5FC6-4C2C-A438-63F0CA10171C}">
      <dgm:prSet/>
      <dgm:spPr/>
      <dgm:t>
        <a:bodyPr/>
        <a:lstStyle/>
        <a:p>
          <a:r>
            <a:rPr lang="en-US"/>
            <a:t>Who are the transit agencies in OK and why do they operate the way they do </a:t>
          </a:r>
        </a:p>
      </dgm:t>
    </dgm:pt>
    <dgm:pt modelId="{1022DE7F-648D-4FE3-A956-F201978D9BFF}" type="parTrans" cxnId="{F7B29B03-508A-4AB8-BD71-BCC6EBFB09F2}">
      <dgm:prSet/>
      <dgm:spPr/>
      <dgm:t>
        <a:bodyPr/>
        <a:lstStyle/>
        <a:p>
          <a:endParaRPr lang="en-US"/>
        </a:p>
      </dgm:t>
    </dgm:pt>
    <dgm:pt modelId="{0FC15329-926A-4CF0-99C5-A0C49FAB5240}" type="sibTrans" cxnId="{F7B29B03-508A-4AB8-BD71-BCC6EBFB09F2}">
      <dgm:prSet/>
      <dgm:spPr/>
      <dgm:t>
        <a:bodyPr/>
        <a:lstStyle/>
        <a:p>
          <a:endParaRPr lang="en-US"/>
        </a:p>
      </dgm:t>
    </dgm:pt>
    <dgm:pt modelId="{5B17DD99-9C7F-47F4-8809-8B02DCB8C8BB}">
      <dgm:prSet/>
      <dgm:spPr/>
      <dgm:t>
        <a:bodyPr/>
        <a:lstStyle/>
        <a:p>
          <a:r>
            <a:rPr lang="en-US"/>
            <a:t>The big picture when it comes to mobility management in OK (what our role is as MM’s)</a:t>
          </a:r>
        </a:p>
      </dgm:t>
    </dgm:pt>
    <dgm:pt modelId="{A7590616-3E59-4BAE-8A6B-9014204A53FE}" type="parTrans" cxnId="{A2B33D29-66E0-406E-8D04-CAEC22810A1A}">
      <dgm:prSet/>
      <dgm:spPr/>
      <dgm:t>
        <a:bodyPr/>
        <a:lstStyle/>
        <a:p>
          <a:endParaRPr lang="en-US"/>
        </a:p>
      </dgm:t>
    </dgm:pt>
    <dgm:pt modelId="{0B61B820-DF46-4D3A-90EF-ED6E475C4F0B}" type="sibTrans" cxnId="{A2B33D29-66E0-406E-8D04-CAEC22810A1A}">
      <dgm:prSet/>
      <dgm:spPr/>
      <dgm:t>
        <a:bodyPr/>
        <a:lstStyle/>
        <a:p>
          <a:endParaRPr lang="en-US"/>
        </a:p>
      </dgm:t>
    </dgm:pt>
    <dgm:pt modelId="{4BBE5A61-C562-4A70-83C7-3EA24D761483}">
      <dgm:prSet/>
      <dgm:spPr/>
      <dgm:t>
        <a:bodyPr/>
        <a:lstStyle/>
        <a:p>
          <a:r>
            <a:rPr lang="en-US"/>
            <a:t>Types of transportation plans in OK and what that means for MM’s</a:t>
          </a:r>
        </a:p>
      </dgm:t>
    </dgm:pt>
    <dgm:pt modelId="{FFCBAF91-77C7-492C-A7B5-24ED1C61692B}" type="parTrans" cxnId="{8E91E62C-FDA0-430D-ABD4-D18CF254AD88}">
      <dgm:prSet/>
      <dgm:spPr/>
      <dgm:t>
        <a:bodyPr/>
        <a:lstStyle/>
        <a:p>
          <a:endParaRPr lang="en-US"/>
        </a:p>
      </dgm:t>
    </dgm:pt>
    <dgm:pt modelId="{04F49382-34A2-4B82-87CC-00A42F4DCF56}" type="sibTrans" cxnId="{8E91E62C-FDA0-430D-ABD4-D18CF254AD88}">
      <dgm:prSet/>
      <dgm:spPr/>
      <dgm:t>
        <a:bodyPr/>
        <a:lstStyle/>
        <a:p>
          <a:endParaRPr lang="en-US"/>
        </a:p>
      </dgm:t>
    </dgm:pt>
    <dgm:pt modelId="{2CAA38E4-EA46-4C9D-8C92-89BEC03836EA}">
      <dgm:prSet/>
      <dgm:spPr/>
      <dgm:t>
        <a:bodyPr/>
        <a:lstStyle/>
        <a:p>
          <a:r>
            <a:rPr lang="en-US"/>
            <a:t>Foundations and funding resources in OK &amp; beyond</a:t>
          </a:r>
        </a:p>
      </dgm:t>
    </dgm:pt>
    <dgm:pt modelId="{17AED1B4-F5FB-4212-B6CA-4A995DF7ACCA}" type="parTrans" cxnId="{9FF576D0-6C7D-45E4-A422-7E7246017F8D}">
      <dgm:prSet/>
      <dgm:spPr/>
      <dgm:t>
        <a:bodyPr/>
        <a:lstStyle/>
        <a:p>
          <a:endParaRPr lang="en-US"/>
        </a:p>
      </dgm:t>
    </dgm:pt>
    <dgm:pt modelId="{69A8EE81-898A-4DE0-B391-12D6810C2E99}" type="sibTrans" cxnId="{9FF576D0-6C7D-45E4-A422-7E7246017F8D}">
      <dgm:prSet/>
      <dgm:spPr/>
      <dgm:t>
        <a:bodyPr/>
        <a:lstStyle/>
        <a:p>
          <a:endParaRPr lang="en-US"/>
        </a:p>
      </dgm:t>
    </dgm:pt>
    <dgm:pt modelId="{7AB527F6-DB83-4D5A-A373-8F507A0BBD49}">
      <dgm:prSet/>
      <dgm:spPr/>
      <dgm:t>
        <a:bodyPr/>
        <a:lstStyle/>
        <a:p>
          <a:r>
            <a:rPr lang="en-US"/>
            <a:t>State agencies and programs that work with transportation</a:t>
          </a:r>
        </a:p>
      </dgm:t>
    </dgm:pt>
    <dgm:pt modelId="{4DB8DE5F-FC78-4B72-AC0F-2A0BE1F9AB0E}" type="parTrans" cxnId="{44E723C1-1F6F-4740-83ED-BB0F9FFC57AD}">
      <dgm:prSet/>
      <dgm:spPr/>
      <dgm:t>
        <a:bodyPr/>
        <a:lstStyle/>
        <a:p>
          <a:endParaRPr lang="en-US"/>
        </a:p>
      </dgm:t>
    </dgm:pt>
    <dgm:pt modelId="{E846AE7A-A5EE-40D0-8513-D33159949141}" type="sibTrans" cxnId="{44E723C1-1F6F-4740-83ED-BB0F9FFC57AD}">
      <dgm:prSet/>
      <dgm:spPr/>
      <dgm:t>
        <a:bodyPr/>
        <a:lstStyle/>
        <a:p>
          <a:endParaRPr lang="en-US"/>
        </a:p>
      </dgm:t>
    </dgm:pt>
    <dgm:pt modelId="{722E271C-2BC3-4C74-B77F-A61F3C587AAB}">
      <dgm:prSet phldrT="[Text]"/>
      <dgm:spPr/>
      <dgm:t>
        <a:bodyPr/>
        <a:lstStyle/>
        <a:p>
          <a:r>
            <a:rPr lang="en-US"/>
            <a:t>Project management task lists</a:t>
          </a:r>
        </a:p>
      </dgm:t>
    </dgm:pt>
    <dgm:pt modelId="{954700D8-8B5C-462C-8944-0F5A0E6F8635}" type="parTrans" cxnId="{AE215F3D-EFED-4A39-ACFB-7CA3C8B5CAF4}">
      <dgm:prSet/>
      <dgm:spPr/>
      <dgm:t>
        <a:bodyPr/>
        <a:lstStyle/>
        <a:p>
          <a:endParaRPr lang="en-US"/>
        </a:p>
      </dgm:t>
    </dgm:pt>
    <dgm:pt modelId="{7630CA91-75B2-4081-B9AC-8A3D40F32174}" type="sibTrans" cxnId="{AE215F3D-EFED-4A39-ACFB-7CA3C8B5CAF4}">
      <dgm:prSet/>
      <dgm:spPr/>
      <dgm:t>
        <a:bodyPr/>
        <a:lstStyle/>
        <a:p>
          <a:endParaRPr lang="en-US"/>
        </a:p>
      </dgm:t>
    </dgm:pt>
    <dgm:pt modelId="{F8677B29-987A-489E-98AA-CA804E7800E3}">
      <dgm:prSet phldrT="[Text]"/>
      <dgm:spPr/>
      <dgm:t>
        <a:bodyPr/>
        <a:lstStyle/>
        <a:p>
          <a:r>
            <a:rPr lang="en-US"/>
            <a:t>Ability to easily partner with another mobility manager on tasks</a:t>
          </a:r>
        </a:p>
      </dgm:t>
    </dgm:pt>
    <dgm:pt modelId="{466449C8-DC3E-48C1-B81E-28726AF9F917}" type="parTrans" cxnId="{228A45B0-6082-4836-A1F1-06717FBB563A}">
      <dgm:prSet/>
      <dgm:spPr/>
      <dgm:t>
        <a:bodyPr/>
        <a:lstStyle/>
        <a:p>
          <a:endParaRPr lang="en-US"/>
        </a:p>
      </dgm:t>
    </dgm:pt>
    <dgm:pt modelId="{6EC9B8CE-A516-4FBB-9700-C5906D6A16D0}" type="sibTrans" cxnId="{228A45B0-6082-4836-A1F1-06717FBB563A}">
      <dgm:prSet/>
      <dgm:spPr/>
      <dgm:t>
        <a:bodyPr/>
        <a:lstStyle/>
        <a:p>
          <a:endParaRPr lang="en-US"/>
        </a:p>
      </dgm:t>
    </dgm:pt>
    <dgm:pt modelId="{0955769B-8CD3-47C0-88E3-10FFECB5F970}">
      <dgm:prSet phldrT="[Text]"/>
      <dgm:spPr/>
      <dgm:t>
        <a:bodyPr/>
        <a:lstStyle/>
        <a:p>
          <a:r>
            <a:rPr lang="en-US"/>
            <a:t>Performance reporting comes from these tasks lists</a:t>
          </a:r>
        </a:p>
      </dgm:t>
    </dgm:pt>
    <dgm:pt modelId="{46024B8D-D202-457B-BD94-296E4C6A90FB}" type="parTrans" cxnId="{C120A76B-DC59-406B-B070-E15FC13A15FE}">
      <dgm:prSet/>
      <dgm:spPr/>
      <dgm:t>
        <a:bodyPr/>
        <a:lstStyle/>
        <a:p>
          <a:endParaRPr lang="en-US"/>
        </a:p>
      </dgm:t>
    </dgm:pt>
    <dgm:pt modelId="{DAFFB3A2-185C-4FD5-BACC-FD47D6A2F5A6}" type="sibTrans" cxnId="{C120A76B-DC59-406B-B070-E15FC13A15FE}">
      <dgm:prSet/>
      <dgm:spPr/>
      <dgm:t>
        <a:bodyPr/>
        <a:lstStyle/>
        <a:p>
          <a:endParaRPr lang="en-US"/>
        </a:p>
      </dgm:t>
    </dgm:pt>
    <dgm:pt modelId="{403F48F0-FB72-4D12-B47A-7F6F661E7AF3}">
      <dgm:prSet phldrT="[Text]"/>
      <dgm:spPr/>
      <dgm:t>
        <a:bodyPr/>
        <a:lstStyle/>
        <a:p>
          <a:r>
            <a:rPr lang="en-US"/>
            <a:t>Collaboration and documentation all on one platform</a:t>
          </a:r>
        </a:p>
      </dgm:t>
    </dgm:pt>
    <dgm:pt modelId="{654E597F-E713-4760-A51B-4517CECE8B96}" type="parTrans" cxnId="{FEA02B41-14EF-4AE8-929F-2073BA6DBA1E}">
      <dgm:prSet/>
      <dgm:spPr/>
      <dgm:t>
        <a:bodyPr/>
        <a:lstStyle/>
        <a:p>
          <a:endParaRPr lang="en-US"/>
        </a:p>
      </dgm:t>
    </dgm:pt>
    <dgm:pt modelId="{993A25EA-840F-4027-BBF0-917F51996C3C}" type="sibTrans" cxnId="{FEA02B41-14EF-4AE8-929F-2073BA6DBA1E}">
      <dgm:prSet/>
      <dgm:spPr/>
      <dgm:t>
        <a:bodyPr/>
        <a:lstStyle/>
        <a:p>
          <a:endParaRPr lang="en-US"/>
        </a:p>
      </dgm:t>
    </dgm:pt>
    <dgm:pt modelId="{FCE282A2-AD15-41EB-89C9-9133AE4C3663}" type="pres">
      <dgm:prSet presAssocID="{528E7BFC-CA31-40F4-ADA9-83DFA5EDBEE3}" presName="linear" presStyleCnt="0">
        <dgm:presLayoutVars>
          <dgm:animLvl val="lvl"/>
          <dgm:resizeHandles val="exact"/>
        </dgm:presLayoutVars>
      </dgm:prSet>
      <dgm:spPr/>
    </dgm:pt>
    <dgm:pt modelId="{DD15566C-0C88-4D36-A235-47B7A8EDD2A2}" type="pres">
      <dgm:prSet presAssocID="{162CC468-B022-4C3B-9F96-47D91A97B819}" presName="parentText" presStyleLbl="node1" presStyleIdx="0" presStyleCnt="4">
        <dgm:presLayoutVars>
          <dgm:chMax val="0"/>
          <dgm:bulletEnabled val="1"/>
        </dgm:presLayoutVars>
      </dgm:prSet>
      <dgm:spPr/>
    </dgm:pt>
    <dgm:pt modelId="{33EF4243-1602-4A10-B371-19BC778052E5}" type="pres">
      <dgm:prSet presAssocID="{162CC468-B022-4C3B-9F96-47D91A97B819}" presName="childText" presStyleLbl="revTx" presStyleIdx="0" presStyleCnt="4">
        <dgm:presLayoutVars>
          <dgm:bulletEnabled val="1"/>
        </dgm:presLayoutVars>
      </dgm:prSet>
      <dgm:spPr/>
    </dgm:pt>
    <dgm:pt modelId="{2CF98644-EDB0-4883-9736-D3CD35A9A500}" type="pres">
      <dgm:prSet presAssocID="{BD36510D-CF33-4291-83C5-D866BF0F7D42}" presName="parentText" presStyleLbl="node1" presStyleIdx="1" presStyleCnt="4">
        <dgm:presLayoutVars>
          <dgm:chMax val="0"/>
          <dgm:bulletEnabled val="1"/>
        </dgm:presLayoutVars>
      </dgm:prSet>
      <dgm:spPr/>
    </dgm:pt>
    <dgm:pt modelId="{B12F0103-5F64-4B80-B57F-E3BD8466090D}" type="pres">
      <dgm:prSet presAssocID="{BD36510D-CF33-4291-83C5-D866BF0F7D42}" presName="childText" presStyleLbl="revTx" presStyleIdx="1" presStyleCnt="4">
        <dgm:presLayoutVars>
          <dgm:bulletEnabled val="1"/>
        </dgm:presLayoutVars>
      </dgm:prSet>
      <dgm:spPr/>
    </dgm:pt>
    <dgm:pt modelId="{428BEE7C-AE5A-49C2-97AE-95C92420862B}" type="pres">
      <dgm:prSet presAssocID="{7A5641A2-D85C-4ACA-8925-8C70FBB2B3F5}" presName="parentText" presStyleLbl="node1" presStyleIdx="2" presStyleCnt="4">
        <dgm:presLayoutVars>
          <dgm:chMax val="0"/>
          <dgm:bulletEnabled val="1"/>
        </dgm:presLayoutVars>
      </dgm:prSet>
      <dgm:spPr/>
    </dgm:pt>
    <dgm:pt modelId="{B912DFEF-1BB1-4EAD-A965-A897B295B626}" type="pres">
      <dgm:prSet presAssocID="{7A5641A2-D85C-4ACA-8925-8C70FBB2B3F5}" presName="childText" presStyleLbl="revTx" presStyleIdx="2" presStyleCnt="4">
        <dgm:presLayoutVars>
          <dgm:bulletEnabled val="1"/>
        </dgm:presLayoutVars>
      </dgm:prSet>
      <dgm:spPr/>
    </dgm:pt>
    <dgm:pt modelId="{683A05F3-C19E-4460-88FB-F79B2E3566A6}" type="pres">
      <dgm:prSet presAssocID="{722E271C-2BC3-4C74-B77F-A61F3C587AAB}" presName="parentText" presStyleLbl="node1" presStyleIdx="3" presStyleCnt="4">
        <dgm:presLayoutVars>
          <dgm:chMax val="0"/>
          <dgm:bulletEnabled val="1"/>
        </dgm:presLayoutVars>
      </dgm:prSet>
      <dgm:spPr/>
    </dgm:pt>
    <dgm:pt modelId="{73122C35-939A-4AC8-B5A9-E5BC618AF39F}" type="pres">
      <dgm:prSet presAssocID="{722E271C-2BC3-4C74-B77F-A61F3C587AAB}" presName="childText" presStyleLbl="revTx" presStyleIdx="3" presStyleCnt="4">
        <dgm:presLayoutVars>
          <dgm:bulletEnabled val="1"/>
        </dgm:presLayoutVars>
      </dgm:prSet>
      <dgm:spPr/>
    </dgm:pt>
  </dgm:ptLst>
  <dgm:cxnLst>
    <dgm:cxn modelId="{F7B29B03-508A-4AB8-BD71-BCC6EBFB09F2}" srcId="{DB45DDB6-100A-4A8E-898D-BF6443CAD79C}" destId="{9A9382B1-5FC6-4C2C-A438-63F0CA10171C}" srcOrd="0" destOrd="0" parTransId="{1022DE7F-648D-4FE3-A956-F201978D9BFF}" sibTransId="{0FC15329-926A-4CF0-99C5-A0C49FAB5240}"/>
    <dgm:cxn modelId="{91CDAC09-5E25-4E86-9B35-AD3A3FA044BE}" type="presOf" srcId="{AC7604CA-915B-48A7-9121-15897E5E47BA}" destId="{33EF4243-1602-4A10-B371-19BC778052E5}" srcOrd="0" destOrd="0" presId="urn:microsoft.com/office/officeart/2005/8/layout/vList2"/>
    <dgm:cxn modelId="{EE1C1E0B-530C-463F-A5A2-71FFD8D5F0E0}" srcId="{528E7BFC-CA31-40F4-ADA9-83DFA5EDBEE3}" destId="{7A5641A2-D85C-4ACA-8925-8C70FBB2B3F5}" srcOrd="2" destOrd="0" parTransId="{9797B412-1C75-4A45-A995-31DA8AE5AF7E}" sibTransId="{D84122D4-69EA-4FAF-8530-3281DBA0B03A}"/>
    <dgm:cxn modelId="{9D11A914-ECE5-462A-B9A3-5FBD900377C1}" type="presOf" srcId="{8FE66CA5-84B8-4864-B601-194E5E6EAEDB}" destId="{B12F0103-5F64-4B80-B57F-E3BD8466090D}" srcOrd="0" destOrd="0" presId="urn:microsoft.com/office/officeart/2005/8/layout/vList2"/>
    <dgm:cxn modelId="{037F0016-5D9C-403D-8732-B2F74777746F}" type="presOf" srcId="{DB45DDB6-100A-4A8E-898D-BF6443CAD79C}" destId="{B12F0103-5F64-4B80-B57F-E3BD8466090D}" srcOrd="0" destOrd="2" presId="urn:microsoft.com/office/officeart/2005/8/layout/vList2"/>
    <dgm:cxn modelId="{C7665722-56BF-4CAC-B22C-373625932A0F}" srcId="{162CC468-B022-4C3B-9F96-47D91A97B819}" destId="{DED4EF7A-A42B-4297-A085-5ED165A23A4F}" srcOrd="2" destOrd="0" parTransId="{2B5B2A56-8671-4416-9CD9-968DD1E9AE81}" sibTransId="{904303F6-DA22-4465-B797-7C2C46E9E3E3}"/>
    <dgm:cxn modelId="{A2B33D29-66E0-406E-8D04-CAEC22810A1A}" srcId="{AE69B067-EA12-432C-BFBF-B2B0F7ABAD20}" destId="{5B17DD99-9C7F-47F4-8809-8B02DCB8C8BB}" srcOrd="1" destOrd="0" parTransId="{A7590616-3E59-4BAE-8A6B-9014204A53FE}" sibTransId="{0B61B820-DF46-4D3A-90EF-ED6E475C4F0B}"/>
    <dgm:cxn modelId="{8E91E62C-FDA0-430D-ABD4-D18CF254AD88}" srcId="{AE69B067-EA12-432C-BFBF-B2B0F7ABAD20}" destId="{4BBE5A61-C562-4A70-83C7-3EA24D761483}" srcOrd="2" destOrd="0" parTransId="{FFCBAF91-77C7-492C-A7B5-24ED1C61692B}" sibTransId="{04F49382-34A2-4B82-87CC-00A42F4DCF56}"/>
    <dgm:cxn modelId="{AE215F3D-EFED-4A39-ACFB-7CA3C8B5CAF4}" srcId="{528E7BFC-CA31-40F4-ADA9-83DFA5EDBEE3}" destId="{722E271C-2BC3-4C74-B77F-A61F3C587AAB}" srcOrd="3" destOrd="0" parTransId="{954700D8-8B5C-462C-8944-0F5A0E6F8635}" sibTransId="{7630CA91-75B2-4081-B9AC-8A3D40F32174}"/>
    <dgm:cxn modelId="{FEA02B41-14EF-4AE8-929F-2073BA6DBA1E}" srcId="{722E271C-2BC3-4C74-B77F-A61F3C587AAB}" destId="{403F48F0-FB72-4D12-B47A-7F6F661E7AF3}" srcOrd="2" destOrd="0" parTransId="{654E597F-E713-4760-A51B-4517CECE8B96}" sibTransId="{993A25EA-840F-4027-BBF0-917F51996C3C}"/>
    <dgm:cxn modelId="{7F13DA63-81E4-4CA8-AB6D-8C21422C42A3}" srcId="{7A5641A2-D85C-4ACA-8925-8C70FBB2B3F5}" destId="{BC236F46-47FD-49F7-BD66-AB505D7D886B}" srcOrd="0" destOrd="0" parTransId="{D1CCF1FC-11A7-49B2-9F27-075677A322D2}" sibTransId="{3EF016C9-9EED-4FA2-A729-0DD22447D445}"/>
    <dgm:cxn modelId="{556A9367-F77E-41CA-9842-348606423B62}" type="presOf" srcId="{162CC468-B022-4C3B-9F96-47D91A97B819}" destId="{DD15566C-0C88-4D36-A235-47B7A8EDD2A2}" srcOrd="0" destOrd="0" presId="urn:microsoft.com/office/officeart/2005/8/layout/vList2"/>
    <dgm:cxn modelId="{6EAD2E68-98D3-44F2-B657-5DC47B670355}" srcId="{528E7BFC-CA31-40F4-ADA9-83DFA5EDBEE3}" destId="{BD36510D-CF33-4291-83C5-D866BF0F7D42}" srcOrd="1" destOrd="0" parTransId="{9D8B6DA5-6062-487D-B178-BEB5E94DEBD0}" sibTransId="{506A7814-E2E0-410A-8B64-197DDFE0AC81}"/>
    <dgm:cxn modelId="{C120A76B-DC59-406B-B070-E15FC13A15FE}" srcId="{722E271C-2BC3-4C74-B77F-A61F3C587AAB}" destId="{0955769B-8CD3-47C0-88E3-10FFECB5F970}" srcOrd="1" destOrd="0" parTransId="{46024B8D-D202-457B-BD94-296E4C6A90FB}" sibTransId="{DAFFB3A2-185C-4FD5-BACC-FD47D6A2F5A6}"/>
    <dgm:cxn modelId="{83682378-A99C-4AF7-9C8F-0588BE60BC3F}" type="presOf" srcId="{2CAA38E4-EA46-4C9D-8C92-89BEC03836EA}" destId="{B12F0103-5F64-4B80-B57F-E3BD8466090D}" srcOrd="0" destOrd="6" presId="urn:microsoft.com/office/officeart/2005/8/layout/vList2"/>
    <dgm:cxn modelId="{07D3B97F-46B3-49C2-8D6A-025D5DFA943C}" type="presOf" srcId="{528E7BFC-CA31-40F4-ADA9-83DFA5EDBEE3}" destId="{FCE282A2-AD15-41EB-89C9-9133AE4C3663}" srcOrd="0" destOrd="0" presId="urn:microsoft.com/office/officeart/2005/8/layout/vList2"/>
    <dgm:cxn modelId="{645A1D86-FC19-420C-BBBC-B34821690042}" type="presOf" srcId="{0955769B-8CD3-47C0-88E3-10FFECB5F970}" destId="{73122C35-939A-4AC8-B5A9-E5BC618AF39F}" srcOrd="0" destOrd="1" presId="urn:microsoft.com/office/officeart/2005/8/layout/vList2"/>
    <dgm:cxn modelId="{EA80F087-1CF9-4D6B-9FA2-88973139F966}" type="presOf" srcId="{7A5641A2-D85C-4ACA-8925-8C70FBB2B3F5}" destId="{428BEE7C-AE5A-49C2-97AE-95C92420862B}" srcOrd="0" destOrd="0" presId="urn:microsoft.com/office/officeart/2005/8/layout/vList2"/>
    <dgm:cxn modelId="{4C507DA2-C8CB-4FFF-A6B0-4D8B73DC4760}" type="presOf" srcId="{722E271C-2BC3-4C74-B77F-A61F3C587AAB}" destId="{683A05F3-C19E-4460-88FB-F79B2E3566A6}" srcOrd="0" destOrd="0" presId="urn:microsoft.com/office/officeart/2005/8/layout/vList2"/>
    <dgm:cxn modelId="{9D652CA7-E0F4-441C-85A3-2DFAB02B449A}" type="presOf" srcId="{9F673E05-D1E2-499D-8490-340D240BB5EF}" destId="{33EF4243-1602-4A10-B371-19BC778052E5}" srcOrd="0" destOrd="1" presId="urn:microsoft.com/office/officeart/2005/8/layout/vList2"/>
    <dgm:cxn modelId="{8946AAAC-4A0F-4ED3-BD72-8858445FA6E7}" type="presOf" srcId="{BC236F46-47FD-49F7-BD66-AB505D7D886B}" destId="{B912DFEF-1BB1-4EAD-A965-A897B295B626}" srcOrd="0" destOrd="0" presId="urn:microsoft.com/office/officeart/2005/8/layout/vList2"/>
    <dgm:cxn modelId="{228A45B0-6082-4836-A1F1-06717FBB563A}" srcId="{722E271C-2BC3-4C74-B77F-A61F3C587AAB}" destId="{F8677B29-987A-489E-98AA-CA804E7800E3}" srcOrd="0" destOrd="0" parTransId="{466449C8-DC3E-48C1-B81E-28726AF9F917}" sibTransId="{6EC9B8CE-A516-4FBB-9700-C5906D6A16D0}"/>
    <dgm:cxn modelId="{C95437B6-4125-49D5-B1D6-1CC193159492}" type="presOf" srcId="{AE69B067-EA12-432C-BFBF-B2B0F7ABAD20}" destId="{B12F0103-5F64-4B80-B57F-E3BD8466090D}" srcOrd="0" destOrd="1" presId="urn:microsoft.com/office/officeart/2005/8/layout/vList2"/>
    <dgm:cxn modelId="{44E723C1-1F6F-4740-83ED-BB0F9FFC57AD}" srcId="{AE69B067-EA12-432C-BFBF-B2B0F7ABAD20}" destId="{7AB527F6-DB83-4D5A-A373-8F507A0BBD49}" srcOrd="4" destOrd="0" parTransId="{4DB8DE5F-FC78-4B72-AC0F-2A0BE1F9AB0E}" sibTransId="{E846AE7A-A5EE-40D0-8513-D33159949141}"/>
    <dgm:cxn modelId="{A5E3BDC1-9446-48EB-8F2C-CD2294A8B495}" type="presOf" srcId="{5B17DD99-9C7F-47F4-8809-8B02DCB8C8BB}" destId="{B12F0103-5F64-4B80-B57F-E3BD8466090D}" srcOrd="0" destOrd="4" presId="urn:microsoft.com/office/officeart/2005/8/layout/vList2"/>
    <dgm:cxn modelId="{43AE4EC6-3D10-499A-A06C-D74CEC6304FA}" srcId="{162CC468-B022-4C3B-9F96-47D91A97B819}" destId="{9F673E05-D1E2-499D-8490-340D240BB5EF}" srcOrd="1" destOrd="0" parTransId="{DD0AC333-D716-4B86-8E1D-2707A63E553A}" sibTransId="{B8F91349-55CE-45B4-A67C-7B9F15A4C207}"/>
    <dgm:cxn modelId="{E81659CC-DA96-4740-91D1-DE7E5E218E61}" srcId="{BD36510D-CF33-4291-83C5-D866BF0F7D42}" destId="{8FE66CA5-84B8-4864-B601-194E5E6EAEDB}" srcOrd="0" destOrd="0" parTransId="{F48C9CEA-7F58-4209-BF14-CF539AFF63E5}" sibTransId="{C8C70F8C-4F30-41D0-BA32-173AD60DC2B7}"/>
    <dgm:cxn modelId="{9FF576D0-6C7D-45E4-A422-7E7246017F8D}" srcId="{AE69B067-EA12-432C-BFBF-B2B0F7ABAD20}" destId="{2CAA38E4-EA46-4C9D-8C92-89BEC03836EA}" srcOrd="3" destOrd="0" parTransId="{17AED1B4-F5FB-4212-B6CA-4A995DF7ACCA}" sibTransId="{69A8EE81-898A-4DE0-B391-12D6810C2E99}"/>
    <dgm:cxn modelId="{D51688D6-3E81-41CD-8C2C-5EE3631F3367}" srcId="{BD36510D-CF33-4291-83C5-D866BF0F7D42}" destId="{AE69B067-EA12-432C-BFBF-B2B0F7ABAD20}" srcOrd="1" destOrd="0" parTransId="{3C701974-7D3C-4701-9B75-A9679658FD37}" sibTransId="{80880E26-78CB-4650-A7C1-8A2C625461DD}"/>
    <dgm:cxn modelId="{FBCB73D8-ED5C-47AD-A8CF-FD462F46D2BC}" type="presOf" srcId="{DED4EF7A-A42B-4297-A085-5ED165A23A4F}" destId="{33EF4243-1602-4A10-B371-19BC778052E5}" srcOrd="0" destOrd="2" presId="urn:microsoft.com/office/officeart/2005/8/layout/vList2"/>
    <dgm:cxn modelId="{2DE273DC-D782-4D32-9204-24066D6F4E56}" type="presOf" srcId="{9A9382B1-5FC6-4C2C-A438-63F0CA10171C}" destId="{B12F0103-5F64-4B80-B57F-E3BD8466090D}" srcOrd="0" destOrd="3" presId="urn:microsoft.com/office/officeart/2005/8/layout/vList2"/>
    <dgm:cxn modelId="{5ED0E5DD-0077-4623-8F8F-695511F09C79}" type="presOf" srcId="{BD36510D-CF33-4291-83C5-D866BF0F7D42}" destId="{2CF98644-EDB0-4883-9736-D3CD35A9A500}" srcOrd="0" destOrd="0" presId="urn:microsoft.com/office/officeart/2005/8/layout/vList2"/>
    <dgm:cxn modelId="{98903CE4-91CB-4D9B-94C8-BAEB6B0EF5C7}" type="presOf" srcId="{403F48F0-FB72-4D12-B47A-7F6F661E7AF3}" destId="{73122C35-939A-4AC8-B5A9-E5BC618AF39F}" srcOrd="0" destOrd="2" presId="urn:microsoft.com/office/officeart/2005/8/layout/vList2"/>
    <dgm:cxn modelId="{B080D4ED-1AED-4B81-BC7C-33B76F2320A3}" type="presOf" srcId="{4BBE5A61-C562-4A70-83C7-3EA24D761483}" destId="{B12F0103-5F64-4B80-B57F-E3BD8466090D}" srcOrd="0" destOrd="5" presId="urn:microsoft.com/office/officeart/2005/8/layout/vList2"/>
    <dgm:cxn modelId="{20A78FEE-AA5B-410E-99DF-1FF3661C9DDB}" srcId="{528E7BFC-CA31-40F4-ADA9-83DFA5EDBEE3}" destId="{162CC468-B022-4C3B-9F96-47D91A97B819}" srcOrd="0" destOrd="0" parTransId="{F3C10E13-5B20-4251-981B-70FF260E5162}" sibTransId="{B33588D2-0B26-467B-9511-A131548BD469}"/>
    <dgm:cxn modelId="{547226F3-3518-4A30-97D7-54F8694A62BE}" type="presOf" srcId="{7AB527F6-DB83-4D5A-A373-8F507A0BBD49}" destId="{B12F0103-5F64-4B80-B57F-E3BD8466090D}" srcOrd="0" destOrd="7" presId="urn:microsoft.com/office/officeart/2005/8/layout/vList2"/>
    <dgm:cxn modelId="{DE6ADFF5-CA00-40C3-B324-D5038E62D83C}" type="presOf" srcId="{F8677B29-987A-489E-98AA-CA804E7800E3}" destId="{73122C35-939A-4AC8-B5A9-E5BC618AF39F}" srcOrd="0" destOrd="0" presId="urn:microsoft.com/office/officeart/2005/8/layout/vList2"/>
    <dgm:cxn modelId="{AAD442F8-DC2C-4528-8497-7189C87D54B5}" srcId="{162CC468-B022-4C3B-9F96-47D91A97B819}" destId="{AC7604CA-915B-48A7-9121-15897E5E47BA}" srcOrd="0" destOrd="0" parTransId="{1C716F59-9A4A-4003-9EBC-07EACFF1C847}" sibTransId="{7169A895-C5D4-4F27-A491-FD7B7D8BA357}"/>
    <dgm:cxn modelId="{29AC43FA-A5E0-41E1-9F86-19014678E80F}" srcId="{AE69B067-EA12-432C-BFBF-B2B0F7ABAD20}" destId="{DB45DDB6-100A-4A8E-898D-BF6443CAD79C}" srcOrd="0" destOrd="0" parTransId="{8ED3A160-D978-469D-96F9-D71455795182}" sibTransId="{40BDD2D8-F5BF-4143-AAE7-B7A406044C46}"/>
    <dgm:cxn modelId="{4DCC36E9-DCBF-4108-9CE8-EC25CB94F6DF}" type="presParOf" srcId="{FCE282A2-AD15-41EB-89C9-9133AE4C3663}" destId="{DD15566C-0C88-4D36-A235-47B7A8EDD2A2}" srcOrd="0" destOrd="0" presId="urn:microsoft.com/office/officeart/2005/8/layout/vList2"/>
    <dgm:cxn modelId="{DD3D73F0-776C-4F47-92D4-AF03737C1B11}" type="presParOf" srcId="{FCE282A2-AD15-41EB-89C9-9133AE4C3663}" destId="{33EF4243-1602-4A10-B371-19BC778052E5}" srcOrd="1" destOrd="0" presId="urn:microsoft.com/office/officeart/2005/8/layout/vList2"/>
    <dgm:cxn modelId="{98BAC444-79B6-4541-A81F-2B3C1163B254}" type="presParOf" srcId="{FCE282A2-AD15-41EB-89C9-9133AE4C3663}" destId="{2CF98644-EDB0-4883-9736-D3CD35A9A500}" srcOrd="2" destOrd="0" presId="urn:microsoft.com/office/officeart/2005/8/layout/vList2"/>
    <dgm:cxn modelId="{0CAA9B81-FC2F-4B04-BFC9-5B4AAD5C5452}" type="presParOf" srcId="{FCE282A2-AD15-41EB-89C9-9133AE4C3663}" destId="{B12F0103-5F64-4B80-B57F-E3BD8466090D}" srcOrd="3" destOrd="0" presId="urn:microsoft.com/office/officeart/2005/8/layout/vList2"/>
    <dgm:cxn modelId="{DBDF6D61-0070-4172-8C74-7E81A1617485}" type="presParOf" srcId="{FCE282A2-AD15-41EB-89C9-9133AE4C3663}" destId="{428BEE7C-AE5A-49C2-97AE-95C92420862B}" srcOrd="4" destOrd="0" presId="urn:microsoft.com/office/officeart/2005/8/layout/vList2"/>
    <dgm:cxn modelId="{88631F24-8AB6-409E-AD45-594AB3806CB5}" type="presParOf" srcId="{FCE282A2-AD15-41EB-89C9-9133AE4C3663}" destId="{B912DFEF-1BB1-4EAD-A965-A897B295B626}" srcOrd="5" destOrd="0" presId="urn:microsoft.com/office/officeart/2005/8/layout/vList2"/>
    <dgm:cxn modelId="{F1BA84C4-33D8-4212-9E0C-E87176F552A7}" type="presParOf" srcId="{FCE282A2-AD15-41EB-89C9-9133AE4C3663}" destId="{683A05F3-C19E-4460-88FB-F79B2E3566A6}" srcOrd="6" destOrd="0" presId="urn:microsoft.com/office/officeart/2005/8/layout/vList2"/>
    <dgm:cxn modelId="{5767B284-445A-45A2-9E95-2A8E48F31BD4}" type="presParOf" srcId="{FCE282A2-AD15-41EB-89C9-9133AE4C3663}" destId="{73122C35-939A-4AC8-B5A9-E5BC618AF39F}" srcOrd="7"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1A1236-823D-4048-A3DB-D3E6E06EDBD1}" type="doc">
      <dgm:prSet loTypeId="urn:microsoft.com/office/officeart/2005/8/layout/venn3" loCatId="relationship" qsTypeId="urn:microsoft.com/office/officeart/2005/8/quickstyle/simple1" qsCatId="simple" csTypeId="urn:microsoft.com/office/officeart/2005/8/colors/accent0_1" csCatId="mainScheme" phldr="1"/>
      <dgm:spPr/>
      <dgm:t>
        <a:bodyPr/>
        <a:lstStyle/>
        <a:p>
          <a:endParaRPr lang="en-US"/>
        </a:p>
      </dgm:t>
    </dgm:pt>
    <dgm:pt modelId="{D399E98F-E236-4145-863E-5F2E44B41154}">
      <dgm:prSet phldrT="[Text]" phldr="0"/>
      <dgm:spPr/>
      <dgm:t>
        <a:bodyPr/>
        <a:lstStyle/>
        <a:p>
          <a:r>
            <a:rPr lang="en-US" b="1">
              <a:latin typeface="Times New Roman" panose="02020603050405020304"/>
            </a:rPr>
            <a:t>Mobility Navigator received a call from a case manager in Lawton.  Veteran spouse  needed not only the transportation, but also an escort to travel with her.  The cost, however, would be more than the veteran spouse could afford. </a:t>
          </a:r>
          <a:endParaRPr lang="en-US"/>
        </a:p>
      </dgm:t>
    </dgm:pt>
    <dgm:pt modelId="{6F7188BC-1FE5-49EF-B4FB-7AF03664607F}" type="parTrans" cxnId="{CE0115C5-EFAA-47E7-A3D9-368879AF088F}">
      <dgm:prSet/>
      <dgm:spPr/>
      <dgm:t>
        <a:bodyPr/>
        <a:lstStyle/>
        <a:p>
          <a:endParaRPr lang="en-US"/>
        </a:p>
      </dgm:t>
    </dgm:pt>
    <dgm:pt modelId="{8469CAC6-0536-4AC8-B960-358AE3F5179D}" type="sibTrans" cxnId="{CE0115C5-EFAA-47E7-A3D9-368879AF088F}">
      <dgm:prSet/>
      <dgm:spPr/>
      <dgm:t>
        <a:bodyPr/>
        <a:lstStyle/>
        <a:p>
          <a:endParaRPr lang="en-US"/>
        </a:p>
      </dgm:t>
    </dgm:pt>
    <dgm:pt modelId="{E060F938-5697-4100-B618-D2BA07A646E8}">
      <dgm:prSet phldrT="[Text]" phldr="0"/>
      <dgm:spPr/>
      <dgm:t>
        <a:bodyPr/>
        <a:lstStyle/>
        <a:p>
          <a:r>
            <a:rPr lang="en-US" b="1">
              <a:latin typeface="Times New Roman" panose="02020603050405020304"/>
            </a:rPr>
            <a:t>The home care agency told the mobility navigator about a veteran assist program.  This program would pay for services; however, the application process would be completed after the veteran spouse's upcoming appointments.  </a:t>
          </a:r>
          <a:endParaRPr lang="en-US"/>
        </a:p>
      </dgm:t>
    </dgm:pt>
    <dgm:pt modelId="{007F4C17-0719-4EA4-B417-F20684E933EA}" type="parTrans" cxnId="{B7429E19-698D-4C99-9DA0-26AB82D003AC}">
      <dgm:prSet/>
      <dgm:spPr/>
      <dgm:t>
        <a:bodyPr/>
        <a:lstStyle/>
        <a:p>
          <a:endParaRPr lang="en-US"/>
        </a:p>
      </dgm:t>
    </dgm:pt>
    <dgm:pt modelId="{AF34F922-CAF7-4707-8A24-F71864219748}" type="sibTrans" cxnId="{B7429E19-698D-4C99-9DA0-26AB82D003AC}">
      <dgm:prSet/>
      <dgm:spPr/>
      <dgm:t>
        <a:bodyPr/>
        <a:lstStyle/>
        <a:p>
          <a:endParaRPr lang="en-US"/>
        </a:p>
      </dgm:t>
    </dgm:pt>
    <dgm:pt modelId="{527FEA8F-22CD-46E7-9FD4-978F0FF7489D}">
      <dgm:prSet phldrT="[Text]" phldr="0"/>
      <dgm:spPr/>
      <dgm:t>
        <a:bodyPr/>
        <a:lstStyle/>
        <a:p>
          <a:r>
            <a:rPr lang="en-US" b="1">
              <a:latin typeface="Times New Roman" panose="02020603050405020304"/>
            </a:rPr>
            <a:t>Mobility navigator reached out to multiple people within the military community in Lawton.  Organizations and individuals came forward to pay for her transportation or take her to her upcoming appointments.  </a:t>
          </a:r>
          <a:endParaRPr lang="en-US"/>
        </a:p>
      </dgm:t>
    </dgm:pt>
    <dgm:pt modelId="{47E01052-B5E7-49CA-B074-0C543A6D11D9}" type="parTrans" cxnId="{341A0A76-5061-4345-BDC4-9DC24494E67F}">
      <dgm:prSet/>
      <dgm:spPr/>
      <dgm:t>
        <a:bodyPr/>
        <a:lstStyle/>
        <a:p>
          <a:endParaRPr lang="en-US"/>
        </a:p>
      </dgm:t>
    </dgm:pt>
    <dgm:pt modelId="{0A9A975A-D2F6-42B0-8391-D3CAFFB817BD}" type="sibTrans" cxnId="{341A0A76-5061-4345-BDC4-9DC24494E67F}">
      <dgm:prSet/>
      <dgm:spPr/>
      <dgm:t>
        <a:bodyPr/>
        <a:lstStyle/>
        <a:p>
          <a:endParaRPr lang="en-US"/>
        </a:p>
      </dgm:t>
    </dgm:pt>
    <dgm:pt modelId="{61BBDD63-CFED-4A6D-A3BC-7198AF355D03}">
      <dgm:prSet phldrT="[Text]" phldr="0"/>
      <dgm:spPr/>
      <dgm:t>
        <a:bodyPr/>
        <a:lstStyle/>
        <a:p>
          <a:r>
            <a:rPr lang="en-US" b="1">
              <a:latin typeface="Times New Roman" panose="02020603050405020304"/>
            </a:rPr>
            <a:t>Client was overwhelmed by the support and extremely grateful to all that came forward within the community to assist.</a:t>
          </a:r>
          <a:endParaRPr lang="en-US"/>
        </a:p>
      </dgm:t>
    </dgm:pt>
    <dgm:pt modelId="{7189E03D-1928-45F8-93C2-EC89B7AFFF2D}" type="parTrans" cxnId="{873866D4-6BA8-4A83-9CFC-890022787B65}">
      <dgm:prSet/>
      <dgm:spPr/>
      <dgm:t>
        <a:bodyPr/>
        <a:lstStyle/>
        <a:p>
          <a:endParaRPr lang="en-US"/>
        </a:p>
      </dgm:t>
    </dgm:pt>
    <dgm:pt modelId="{4016132D-2A0D-409A-912E-7192132637E9}" type="sibTrans" cxnId="{873866D4-6BA8-4A83-9CFC-890022787B65}">
      <dgm:prSet/>
      <dgm:spPr/>
      <dgm:t>
        <a:bodyPr/>
        <a:lstStyle/>
        <a:p>
          <a:endParaRPr lang="en-US"/>
        </a:p>
      </dgm:t>
    </dgm:pt>
    <dgm:pt modelId="{2DA43BA8-975D-4DF5-839E-643E987BFD5B}" type="pres">
      <dgm:prSet presAssocID="{2D1A1236-823D-4048-A3DB-D3E6E06EDBD1}" presName="Name0" presStyleCnt="0">
        <dgm:presLayoutVars>
          <dgm:dir/>
          <dgm:resizeHandles val="exact"/>
        </dgm:presLayoutVars>
      </dgm:prSet>
      <dgm:spPr/>
    </dgm:pt>
    <dgm:pt modelId="{B36AC150-3CCA-4239-BA68-31FF9734F9BC}" type="pres">
      <dgm:prSet presAssocID="{D399E98F-E236-4145-863E-5F2E44B41154}" presName="Name5" presStyleLbl="vennNode1" presStyleIdx="0" presStyleCnt="4">
        <dgm:presLayoutVars>
          <dgm:bulletEnabled val="1"/>
        </dgm:presLayoutVars>
      </dgm:prSet>
      <dgm:spPr/>
    </dgm:pt>
    <dgm:pt modelId="{E369B4A8-BC2A-4034-9889-63126814982D}" type="pres">
      <dgm:prSet presAssocID="{8469CAC6-0536-4AC8-B960-358AE3F5179D}" presName="space" presStyleCnt="0"/>
      <dgm:spPr/>
    </dgm:pt>
    <dgm:pt modelId="{B742DEAC-701F-4EA6-87D0-BFAEB7843C21}" type="pres">
      <dgm:prSet presAssocID="{E060F938-5697-4100-B618-D2BA07A646E8}" presName="Name5" presStyleLbl="vennNode1" presStyleIdx="1" presStyleCnt="4">
        <dgm:presLayoutVars>
          <dgm:bulletEnabled val="1"/>
        </dgm:presLayoutVars>
      </dgm:prSet>
      <dgm:spPr/>
    </dgm:pt>
    <dgm:pt modelId="{84191CDE-2CD9-478D-86D2-8B7D023A2042}" type="pres">
      <dgm:prSet presAssocID="{AF34F922-CAF7-4707-8A24-F71864219748}" presName="space" presStyleCnt="0"/>
      <dgm:spPr/>
    </dgm:pt>
    <dgm:pt modelId="{E007B57E-F5DB-4D4A-A90A-C9DFEEB35BC4}" type="pres">
      <dgm:prSet presAssocID="{527FEA8F-22CD-46E7-9FD4-978F0FF7489D}" presName="Name5" presStyleLbl="vennNode1" presStyleIdx="2" presStyleCnt="4">
        <dgm:presLayoutVars>
          <dgm:bulletEnabled val="1"/>
        </dgm:presLayoutVars>
      </dgm:prSet>
      <dgm:spPr/>
    </dgm:pt>
    <dgm:pt modelId="{1BD17303-DBB7-4E03-87BA-913F2C63AC0C}" type="pres">
      <dgm:prSet presAssocID="{0A9A975A-D2F6-42B0-8391-D3CAFFB817BD}" presName="space" presStyleCnt="0"/>
      <dgm:spPr/>
    </dgm:pt>
    <dgm:pt modelId="{87FBC943-2048-4E04-A385-008FA30FD243}" type="pres">
      <dgm:prSet presAssocID="{61BBDD63-CFED-4A6D-A3BC-7198AF355D03}" presName="Name5" presStyleLbl="vennNode1" presStyleIdx="3" presStyleCnt="4">
        <dgm:presLayoutVars>
          <dgm:bulletEnabled val="1"/>
        </dgm:presLayoutVars>
      </dgm:prSet>
      <dgm:spPr/>
    </dgm:pt>
  </dgm:ptLst>
  <dgm:cxnLst>
    <dgm:cxn modelId="{B7429E19-698D-4C99-9DA0-26AB82D003AC}" srcId="{2D1A1236-823D-4048-A3DB-D3E6E06EDBD1}" destId="{E060F938-5697-4100-B618-D2BA07A646E8}" srcOrd="1" destOrd="0" parTransId="{007F4C17-0719-4EA4-B417-F20684E933EA}" sibTransId="{AF34F922-CAF7-4707-8A24-F71864219748}"/>
    <dgm:cxn modelId="{8D235E26-2B3F-41B3-A804-B3075F9BF0A8}" type="presOf" srcId="{2D1A1236-823D-4048-A3DB-D3E6E06EDBD1}" destId="{2DA43BA8-975D-4DF5-839E-643E987BFD5B}" srcOrd="0" destOrd="0" presId="urn:microsoft.com/office/officeart/2005/8/layout/venn3"/>
    <dgm:cxn modelId="{B99B1F2B-BAB6-4B48-ADA5-B6AF4666BF84}" type="presOf" srcId="{527FEA8F-22CD-46E7-9FD4-978F0FF7489D}" destId="{E007B57E-F5DB-4D4A-A90A-C9DFEEB35BC4}" srcOrd="0" destOrd="0" presId="urn:microsoft.com/office/officeart/2005/8/layout/venn3"/>
    <dgm:cxn modelId="{341A0A76-5061-4345-BDC4-9DC24494E67F}" srcId="{2D1A1236-823D-4048-A3DB-D3E6E06EDBD1}" destId="{527FEA8F-22CD-46E7-9FD4-978F0FF7489D}" srcOrd="2" destOrd="0" parTransId="{47E01052-B5E7-49CA-B074-0C543A6D11D9}" sibTransId="{0A9A975A-D2F6-42B0-8391-D3CAFFB817BD}"/>
    <dgm:cxn modelId="{E7F87C84-CAF4-495E-8B71-2C4CC2C84C05}" type="presOf" srcId="{E060F938-5697-4100-B618-D2BA07A646E8}" destId="{B742DEAC-701F-4EA6-87D0-BFAEB7843C21}" srcOrd="0" destOrd="0" presId="urn:microsoft.com/office/officeart/2005/8/layout/venn3"/>
    <dgm:cxn modelId="{4F386D8C-9D5D-45D2-AF1F-EF6BE6795BA8}" type="presOf" srcId="{61BBDD63-CFED-4A6D-A3BC-7198AF355D03}" destId="{87FBC943-2048-4E04-A385-008FA30FD243}" srcOrd="0" destOrd="0" presId="urn:microsoft.com/office/officeart/2005/8/layout/venn3"/>
    <dgm:cxn modelId="{CE0115C5-EFAA-47E7-A3D9-368879AF088F}" srcId="{2D1A1236-823D-4048-A3DB-D3E6E06EDBD1}" destId="{D399E98F-E236-4145-863E-5F2E44B41154}" srcOrd="0" destOrd="0" parTransId="{6F7188BC-1FE5-49EF-B4FB-7AF03664607F}" sibTransId="{8469CAC6-0536-4AC8-B960-358AE3F5179D}"/>
    <dgm:cxn modelId="{873866D4-6BA8-4A83-9CFC-890022787B65}" srcId="{2D1A1236-823D-4048-A3DB-D3E6E06EDBD1}" destId="{61BBDD63-CFED-4A6D-A3BC-7198AF355D03}" srcOrd="3" destOrd="0" parTransId="{7189E03D-1928-45F8-93C2-EC89B7AFFF2D}" sibTransId="{4016132D-2A0D-409A-912E-7192132637E9}"/>
    <dgm:cxn modelId="{9333CAF5-BD86-4C9B-AF4E-E3949FA7C5F5}" type="presOf" srcId="{D399E98F-E236-4145-863E-5F2E44B41154}" destId="{B36AC150-3CCA-4239-BA68-31FF9734F9BC}" srcOrd="0" destOrd="0" presId="urn:microsoft.com/office/officeart/2005/8/layout/venn3"/>
    <dgm:cxn modelId="{832A9362-272C-4E58-86EA-D6C2C5EBA62C}" type="presParOf" srcId="{2DA43BA8-975D-4DF5-839E-643E987BFD5B}" destId="{B36AC150-3CCA-4239-BA68-31FF9734F9BC}" srcOrd="0" destOrd="0" presId="urn:microsoft.com/office/officeart/2005/8/layout/venn3"/>
    <dgm:cxn modelId="{E6BBBDAE-4AB2-4EA4-8964-239FF77CF242}" type="presParOf" srcId="{2DA43BA8-975D-4DF5-839E-643E987BFD5B}" destId="{E369B4A8-BC2A-4034-9889-63126814982D}" srcOrd="1" destOrd="0" presId="urn:microsoft.com/office/officeart/2005/8/layout/venn3"/>
    <dgm:cxn modelId="{EBA20356-6379-4B10-8EDB-25CED42A346F}" type="presParOf" srcId="{2DA43BA8-975D-4DF5-839E-643E987BFD5B}" destId="{B742DEAC-701F-4EA6-87D0-BFAEB7843C21}" srcOrd="2" destOrd="0" presId="urn:microsoft.com/office/officeart/2005/8/layout/venn3"/>
    <dgm:cxn modelId="{6C0467C7-ADCC-4C4C-896D-B59D9BBBA47D}" type="presParOf" srcId="{2DA43BA8-975D-4DF5-839E-643E987BFD5B}" destId="{84191CDE-2CD9-478D-86D2-8B7D023A2042}" srcOrd="3" destOrd="0" presId="urn:microsoft.com/office/officeart/2005/8/layout/venn3"/>
    <dgm:cxn modelId="{8A6DCD94-BF86-4AEE-BFB2-FF67E8FF414A}" type="presParOf" srcId="{2DA43BA8-975D-4DF5-839E-643E987BFD5B}" destId="{E007B57E-F5DB-4D4A-A90A-C9DFEEB35BC4}" srcOrd="4" destOrd="0" presId="urn:microsoft.com/office/officeart/2005/8/layout/venn3"/>
    <dgm:cxn modelId="{43D93EAE-7AA0-43AF-836F-B0EA90B025B1}" type="presParOf" srcId="{2DA43BA8-975D-4DF5-839E-643E987BFD5B}" destId="{1BD17303-DBB7-4E03-87BA-913F2C63AC0C}" srcOrd="5" destOrd="0" presId="urn:microsoft.com/office/officeart/2005/8/layout/venn3"/>
    <dgm:cxn modelId="{C5FE57E1-D687-46AC-BAF6-ED0BA2856A12}" type="presParOf" srcId="{2DA43BA8-975D-4DF5-839E-643E987BFD5B}" destId="{87FBC943-2048-4E04-A385-008FA30FD243}" srcOrd="6"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D49742-80E9-4422-A4AA-9D1484640FA5}">
      <dsp:nvSpPr>
        <dsp:cNvPr id="0" name=""/>
        <dsp:cNvSpPr/>
      </dsp:nvSpPr>
      <dsp:spPr>
        <a:xfrm>
          <a:off x="5238" y="65753"/>
          <a:ext cx="2679620" cy="336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43180" rIns="120904" bIns="43180" numCol="1" spcCol="1270" anchor="ctr" anchorCtr="0">
          <a:noAutofit/>
        </a:bodyPr>
        <a:lstStyle/>
        <a:p>
          <a:pPr marL="0" lvl="0" indent="0" algn="r" defTabSz="755650">
            <a:lnSpc>
              <a:spcPct val="90000"/>
            </a:lnSpc>
            <a:spcBef>
              <a:spcPct val="0"/>
            </a:spcBef>
            <a:spcAft>
              <a:spcPct val="35000"/>
            </a:spcAft>
            <a:buNone/>
          </a:pPr>
          <a:r>
            <a:rPr lang="en-US" sz="1700" kern="1200"/>
            <a:t>Transportation Providers</a:t>
          </a:r>
        </a:p>
      </dsp:txBody>
      <dsp:txXfrm>
        <a:off x="5238" y="65753"/>
        <a:ext cx="2679620" cy="336600"/>
      </dsp:txXfrm>
    </dsp:sp>
    <dsp:sp modelId="{AF24F810-9E64-469C-AF31-65FAD2F8F26C}">
      <dsp:nvSpPr>
        <dsp:cNvPr id="0" name=""/>
        <dsp:cNvSpPr/>
      </dsp:nvSpPr>
      <dsp:spPr>
        <a:xfrm>
          <a:off x="2684859" y="55234"/>
          <a:ext cx="535924" cy="35763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562BAB-3130-4667-826C-5EAD341865DF}">
      <dsp:nvSpPr>
        <dsp:cNvPr id="0" name=""/>
        <dsp:cNvSpPr/>
      </dsp:nvSpPr>
      <dsp:spPr>
        <a:xfrm>
          <a:off x="3435153" y="55234"/>
          <a:ext cx="7288568" cy="35763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a:t>5307, 5311, Tribal, 5310, etc.</a:t>
          </a:r>
        </a:p>
      </dsp:txBody>
      <dsp:txXfrm>
        <a:off x="3435153" y="55234"/>
        <a:ext cx="7288568" cy="357637"/>
      </dsp:txXfrm>
    </dsp:sp>
    <dsp:sp modelId="{6F1519AA-9962-4ECA-8D99-4DCDA14FEDD5}">
      <dsp:nvSpPr>
        <dsp:cNvPr id="0" name=""/>
        <dsp:cNvSpPr/>
      </dsp:nvSpPr>
      <dsp:spPr>
        <a:xfrm>
          <a:off x="5238" y="725536"/>
          <a:ext cx="2679620" cy="536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43180" rIns="120904" bIns="43180" numCol="1" spcCol="1270" anchor="ctr" anchorCtr="0">
          <a:noAutofit/>
        </a:bodyPr>
        <a:lstStyle/>
        <a:p>
          <a:pPr marL="0" lvl="0" indent="0" algn="r" defTabSz="755650">
            <a:lnSpc>
              <a:spcPct val="90000"/>
            </a:lnSpc>
            <a:spcBef>
              <a:spcPct val="0"/>
            </a:spcBef>
            <a:spcAft>
              <a:spcPct val="35000"/>
            </a:spcAft>
            <a:buNone/>
          </a:pPr>
          <a:r>
            <a:rPr lang="en-US" sz="1700" kern="1200"/>
            <a:t>Community Service Agencies &amp; Non-Profits</a:t>
          </a:r>
        </a:p>
      </dsp:txBody>
      <dsp:txXfrm>
        <a:off x="5238" y="725536"/>
        <a:ext cx="2679620" cy="536456"/>
      </dsp:txXfrm>
    </dsp:sp>
    <dsp:sp modelId="{D02993B0-D1BA-499B-968F-2985AD7485BF}">
      <dsp:nvSpPr>
        <dsp:cNvPr id="0" name=""/>
        <dsp:cNvSpPr/>
      </dsp:nvSpPr>
      <dsp:spPr>
        <a:xfrm>
          <a:off x="2684859" y="474072"/>
          <a:ext cx="535924" cy="103938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DABCE2-A9BC-4653-859B-E6FD6F31E745}">
      <dsp:nvSpPr>
        <dsp:cNvPr id="0" name=""/>
        <dsp:cNvSpPr/>
      </dsp:nvSpPr>
      <dsp:spPr>
        <a:xfrm>
          <a:off x="3435153" y="474072"/>
          <a:ext cx="7288568" cy="1039383"/>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a:t>They are not just attending our coordination meetings- we show up at their offices, local committees, planning efforts and community assessments as representatives in mobility. And we keep coming back to the table to participate, support and collaborate solutions together.</a:t>
          </a:r>
        </a:p>
      </dsp:txBody>
      <dsp:txXfrm>
        <a:off x="3435153" y="474072"/>
        <a:ext cx="7288568" cy="1039383"/>
      </dsp:txXfrm>
    </dsp:sp>
    <dsp:sp modelId="{274DD046-C60E-4F65-98FF-74B8F38D3BBA}">
      <dsp:nvSpPr>
        <dsp:cNvPr id="0" name=""/>
        <dsp:cNvSpPr/>
      </dsp:nvSpPr>
      <dsp:spPr>
        <a:xfrm>
          <a:off x="5238" y="2058518"/>
          <a:ext cx="2679620" cy="336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43180" rIns="120904" bIns="43180" numCol="1" spcCol="1270" anchor="ctr" anchorCtr="0">
          <a:noAutofit/>
        </a:bodyPr>
        <a:lstStyle/>
        <a:p>
          <a:pPr marL="0" lvl="0" indent="0" algn="r" defTabSz="755650">
            <a:lnSpc>
              <a:spcPct val="90000"/>
            </a:lnSpc>
            <a:spcBef>
              <a:spcPct val="0"/>
            </a:spcBef>
            <a:spcAft>
              <a:spcPct val="35000"/>
            </a:spcAft>
            <a:buNone/>
          </a:pPr>
          <a:r>
            <a:rPr lang="en-US" sz="1700" kern="1200"/>
            <a:t>State Agencies</a:t>
          </a:r>
        </a:p>
      </dsp:txBody>
      <dsp:txXfrm>
        <a:off x="5238" y="2058518"/>
        <a:ext cx="2679620" cy="336600"/>
      </dsp:txXfrm>
    </dsp:sp>
    <dsp:sp modelId="{86E1E137-F252-4D37-9E5D-750301E8438D}">
      <dsp:nvSpPr>
        <dsp:cNvPr id="0" name=""/>
        <dsp:cNvSpPr/>
      </dsp:nvSpPr>
      <dsp:spPr>
        <a:xfrm>
          <a:off x="2684859" y="1574656"/>
          <a:ext cx="535924" cy="1304325"/>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4E9653-BD49-417E-BD01-03AC707B8128}">
      <dsp:nvSpPr>
        <dsp:cNvPr id="0" name=""/>
        <dsp:cNvSpPr/>
      </dsp:nvSpPr>
      <dsp:spPr>
        <a:xfrm>
          <a:off x="3435153" y="1574656"/>
          <a:ext cx="7288568" cy="130432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a:t>State agencies meet with our statewide mobility contact to discuss high-level transportation projects, opportunities to become involved, partner or support transportation providers efforts (including rural areas).</a:t>
          </a:r>
        </a:p>
        <a:p>
          <a:pPr marL="171450" lvl="1" indent="-171450" algn="l" defTabSz="755650">
            <a:lnSpc>
              <a:spcPct val="90000"/>
            </a:lnSpc>
            <a:spcBef>
              <a:spcPct val="0"/>
            </a:spcBef>
            <a:spcAft>
              <a:spcPct val="15000"/>
            </a:spcAft>
            <a:buChar char="•"/>
          </a:pPr>
          <a:r>
            <a:rPr lang="en-US" sz="1700" kern="1200"/>
            <a:t>Our next step is starting CCAM discussions with state agencies matching them up with coordinated project efforts that match the CCAM grant opp.</a:t>
          </a:r>
        </a:p>
      </dsp:txBody>
      <dsp:txXfrm>
        <a:off x="3435153" y="1574656"/>
        <a:ext cx="7288568" cy="1304325"/>
      </dsp:txXfrm>
    </dsp:sp>
    <dsp:sp modelId="{96E5A929-2D15-42E1-9DD3-90BE19414C8D}">
      <dsp:nvSpPr>
        <dsp:cNvPr id="0" name=""/>
        <dsp:cNvSpPr/>
      </dsp:nvSpPr>
      <dsp:spPr>
        <a:xfrm>
          <a:off x="5238" y="3971018"/>
          <a:ext cx="2679620" cy="336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43180" rIns="120904" bIns="43180" numCol="1" spcCol="1270" anchor="ctr" anchorCtr="0">
          <a:noAutofit/>
        </a:bodyPr>
        <a:lstStyle/>
        <a:p>
          <a:pPr marL="0" lvl="0" indent="0" algn="r" defTabSz="755650">
            <a:lnSpc>
              <a:spcPct val="90000"/>
            </a:lnSpc>
            <a:spcBef>
              <a:spcPct val="0"/>
            </a:spcBef>
            <a:spcAft>
              <a:spcPct val="35000"/>
            </a:spcAft>
            <a:buNone/>
          </a:pPr>
          <a:r>
            <a:rPr lang="en-US" sz="1700" kern="1200"/>
            <a:t>Related Programs</a:t>
          </a:r>
        </a:p>
      </dsp:txBody>
      <dsp:txXfrm>
        <a:off x="5238" y="3971018"/>
        <a:ext cx="2679620" cy="336600"/>
      </dsp:txXfrm>
    </dsp:sp>
    <dsp:sp modelId="{91A93AEC-BC17-401D-AD30-2A2FFB49FFD0}">
      <dsp:nvSpPr>
        <dsp:cNvPr id="0" name=""/>
        <dsp:cNvSpPr/>
      </dsp:nvSpPr>
      <dsp:spPr>
        <a:xfrm>
          <a:off x="2684859" y="2940181"/>
          <a:ext cx="535924" cy="2398275"/>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1038BD-8C28-433D-A6E8-A70027C49E54}">
      <dsp:nvSpPr>
        <dsp:cNvPr id="0" name=""/>
        <dsp:cNvSpPr/>
      </dsp:nvSpPr>
      <dsp:spPr>
        <a:xfrm>
          <a:off x="3435153" y="2940181"/>
          <a:ext cx="7288568" cy="239827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Font typeface="Arial" panose="020B0604020202020204" pitchFamily="34" charset="0"/>
            <a:buChar char="•"/>
          </a:pPr>
          <a:r>
            <a:rPr lang="en-US" sz="1700" kern="1200"/>
            <a:t>988 mental health transportation services</a:t>
          </a:r>
        </a:p>
        <a:p>
          <a:pPr marL="342900" lvl="2" indent="-171450" algn="l" defTabSz="755650">
            <a:lnSpc>
              <a:spcPct val="90000"/>
            </a:lnSpc>
            <a:spcBef>
              <a:spcPct val="0"/>
            </a:spcBef>
            <a:spcAft>
              <a:spcPct val="15000"/>
            </a:spcAft>
            <a:buFont typeface="Arial" panose="020B0604020202020204" pitchFamily="34" charset="0"/>
            <a:buChar char="•"/>
          </a:pPr>
          <a:r>
            <a:rPr lang="en-US" sz="1700" kern="1200"/>
            <a:t>Communicate with mobility managers for less critical mobility needs</a:t>
          </a:r>
        </a:p>
        <a:p>
          <a:pPr marL="171450" lvl="1" indent="-171450" algn="l" defTabSz="755650">
            <a:lnSpc>
              <a:spcPct val="90000"/>
            </a:lnSpc>
            <a:spcBef>
              <a:spcPct val="0"/>
            </a:spcBef>
            <a:spcAft>
              <a:spcPct val="15000"/>
            </a:spcAft>
            <a:buFont typeface="Arial" panose="020B0604020202020204" pitchFamily="34" charset="0"/>
            <a:buChar char="•"/>
          </a:pPr>
          <a:r>
            <a:rPr lang="en-US" sz="1700" kern="1200"/>
            <a:t>VA transportation </a:t>
          </a:r>
        </a:p>
        <a:p>
          <a:pPr marL="342900" lvl="2" indent="-171450" algn="l" defTabSz="755650">
            <a:lnSpc>
              <a:spcPct val="90000"/>
            </a:lnSpc>
            <a:spcBef>
              <a:spcPct val="0"/>
            </a:spcBef>
            <a:spcAft>
              <a:spcPct val="15000"/>
            </a:spcAft>
            <a:buFont typeface="Arial" panose="020B0604020202020204" pitchFamily="34" charset="0"/>
            <a:buChar char="•"/>
          </a:pPr>
          <a:r>
            <a:rPr lang="en-US" sz="1700" kern="1200"/>
            <a:t>Same- veterans don’t just need medical transportation and there are some needs the VA cannot meet- but mobility managers can help find those solutions.</a:t>
          </a:r>
        </a:p>
        <a:p>
          <a:pPr marL="171450" lvl="1" indent="-171450" algn="l" defTabSz="755650">
            <a:lnSpc>
              <a:spcPct val="90000"/>
            </a:lnSpc>
            <a:spcBef>
              <a:spcPct val="0"/>
            </a:spcBef>
            <a:spcAft>
              <a:spcPct val="15000"/>
            </a:spcAft>
            <a:buChar char="•"/>
          </a:pPr>
          <a:r>
            <a:rPr lang="en-US" sz="1700" kern="1200"/>
            <a:t>Sooneride/NEMT brokerage</a:t>
          </a:r>
        </a:p>
        <a:p>
          <a:pPr marL="342900" lvl="2" indent="-171450" algn="l" defTabSz="755650">
            <a:lnSpc>
              <a:spcPct val="90000"/>
            </a:lnSpc>
            <a:spcBef>
              <a:spcPct val="0"/>
            </a:spcBef>
            <a:spcAft>
              <a:spcPct val="15000"/>
            </a:spcAft>
            <a:buChar char="•"/>
          </a:pPr>
          <a:r>
            <a:rPr lang="en-US" sz="1700" kern="1200"/>
            <a:t>OK has a statewide brokerage model</a:t>
          </a:r>
        </a:p>
        <a:p>
          <a:pPr marL="514350" lvl="3" indent="-171450" algn="l" defTabSz="755650">
            <a:lnSpc>
              <a:spcPct val="90000"/>
            </a:lnSpc>
            <a:spcBef>
              <a:spcPct val="0"/>
            </a:spcBef>
            <a:spcAft>
              <a:spcPct val="15000"/>
            </a:spcAft>
            <a:buChar char="•"/>
          </a:pPr>
          <a:r>
            <a:rPr lang="en-US" sz="1700" kern="1200"/>
            <a:t>Added MCO’s in 2024</a:t>
          </a:r>
        </a:p>
      </dsp:txBody>
      <dsp:txXfrm>
        <a:off x="3435153" y="2940181"/>
        <a:ext cx="7288568" cy="23982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1FCEF-04D9-413C-A666-A6ED2AA10F12}">
      <dsp:nvSpPr>
        <dsp:cNvPr id="0" name=""/>
        <dsp:cNvSpPr/>
      </dsp:nvSpPr>
      <dsp:spPr>
        <a:xfrm>
          <a:off x="502640" y="0"/>
          <a:ext cx="5696591" cy="441198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4A9B4C-9B18-47D6-88ED-342480C19928}">
      <dsp:nvSpPr>
        <dsp:cNvPr id="0" name=""/>
        <dsp:cNvSpPr/>
      </dsp:nvSpPr>
      <dsp:spPr>
        <a:xfrm>
          <a:off x="525628" y="1323596"/>
          <a:ext cx="2743578" cy="17647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Mobility Management Meetings</a:t>
          </a:r>
        </a:p>
        <a:p>
          <a:pPr marL="57150" lvl="1" indent="-57150" algn="l" defTabSz="488950">
            <a:lnSpc>
              <a:spcPct val="90000"/>
            </a:lnSpc>
            <a:spcBef>
              <a:spcPct val="0"/>
            </a:spcBef>
            <a:spcAft>
              <a:spcPct val="15000"/>
            </a:spcAft>
            <a:buChar char="•"/>
          </a:pPr>
          <a:r>
            <a:rPr lang="en-US" sz="1100" kern="1200"/>
            <a:t>Weekly Mondays</a:t>
          </a:r>
        </a:p>
        <a:p>
          <a:pPr marL="114300" lvl="2" indent="-57150" algn="l" defTabSz="488950">
            <a:lnSpc>
              <a:spcPct val="90000"/>
            </a:lnSpc>
            <a:spcBef>
              <a:spcPct val="0"/>
            </a:spcBef>
            <a:spcAft>
              <a:spcPct val="15000"/>
            </a:spcAft>
            <a:buChar char="•"/>
          </a:pPr>
          <a:r>
            <a:rPr lang="en-US" sz="1100" kern="1200"/>
            <a:t>Share updates and announcements</a:t>
          </a:r>
        </a:p>
        <a:p>
          <a:pPr marL="57150" lvl="1" indent="-57150" algn="l" defTabSz="488950">
            <a:lnSpc>
              <a:spcPct val="90000"/>
            </a:lnSpc>
            <a:spcBef>
              <a:spcPct val="0"/>
            </a:spcBef>
            <a:spcAft>
              <a:spcPct val="15000"/>
            </a:spcAft>
            <a:buChar char="•"/>
          </a:pPr>
          <a:r>
            <a:rPr lang="en-US" sz="1100" kern="1200"/>
            <a:t>Weekly Wednesday Workshops</a:t>
          </a:r>
        </a:p>
        <a:p>
          <a:pPr marL="114300" lvl="2" indent="-57150" algn="l" defTabSz="488950">
            <a:lnSpc>
              <a:spcPct val="90000"/>
            </a:lnSpc>
            <a:spcBef>
              <a:spcPct val="0"/>
            </a:spcBef>
            <a:spcAft>
              <a:spcPct val="15000"/>
            </a:spcAft>
            <a:buChar char="•"/>
          </a:pPr>
          <a:r>
            <a:rPr lang="en-US" sz="1100" kern="1200"/>
            <a:t>Training, open discussion, FAQ’s</a:t>
          </a:r>
        </a:p>
        <a:p>
          <a:pPr marL="57150" lvl="1" indent="-57150" algn="l" defTabSz="488950">
            <a:lnSpc>
              <a:spcPct val="90000"/>
            </a:lnSpc>
            <a:spcBef>
              <a:spcPct val="0"/>
            </a:spcBef>
            <a:spcAft>
              <a:spcPct val="15000"/>
            </a:spcAft>
            <a:buChar char="•"/>
          </a:pPr>
          <a:r>
            <a:rPr lang="en-US" sz="1100" kern="1200"/>
            <a:t>Quarterly Roundtables</a:t>
          </a:r>
        </a:p>
        <a:p>
          <a:pPr marL="114300" lvl="2" indent="-57150" algn="l" defTabSz="488950">
            <a:lnSpc>
              <a:spcPct val="90000"/>
            </a:lnSpc>
            <a:spcBef>
              <a:spcPct val="0"/>
            </a:spcBef>
            <a:spcAft>
              <a:spcPct val="15000"/>
            </a:spcAft>
            <a:buChar char="•"/>
          </a:pPr>
          <a:r>
            <a:rPr lang="en-US" sz="1100" kern="1200"/>
            <a:t>Training</a:t>
          </a:r>
        </a:p>
        <a:p>
          <a:pPr marL="114300" lvl="2" indent="-57150" algn="l" defTabSz="488950">
            <a:lnSpc>
              <a:spcPct val="90000"/>
            </a:lnSpc>
            <a:spcBef>
              <a:spcPct val="0"/>
            </a:spcBef>
            <a:spcAft>
              <a:spcPct val="15000"/>
            </a:spcAft>
            <a:buChar char="•"/>
          </a:pPr>
          <a:r>
            <a:rPr lang="en-US" sz="1100" kern="1200"/>
            <a:t>Peer support &amp; collaboration</a:t>
          </a:r>
        </a:p>
      </dsp:txBody>
      <dsp:txXfrm>
        <a:off x="611778" y="1409746"/>
        <a:ext cx="2571278" cy="1592495"/>
      </dsp:txXfrm>
    </dsp:sp>
    <dsp:sp modelId="{30BD7606-B8FC-428E-B4CD-27490024530C}">
      <dsp:nvSpPr>
        <dsp:cNvPr id="0" name=""/>
        <dsp:cNvSpPr/>
      </dsp:nvSpPr>
      <dsp:spPr>
        <a:xfrm>
          <a:off x="3432664" y="1323596"/>
          <a:ext cx="2743578" cy="17647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Other meetings</a:t>
          </a:r>
        </a:p>
        <a:p>
          <a:pPr marL="57150" lvl="1" indent="-57150" algn="l" defTabSz="488950">
            <a:lnSpc>
              <a:spcPct val="90000"/>
            </a:lnSpc>
            <a:spcBef>
              <a:spcPct val="0"/>
            </a:spcBef>
            <a:spcAft>
              <a:spcPct val="15000"/>
            </a:spcAft>
            <a:buChar char="•"/>
          </a:pPr>
          <a:r>
            <a:rPr lang="en-US" sz="1100" kern="1200"/>
            <a:t>ODOT 5310 &amp; 5311 monthly grant meetings</a:t>
          </a:r>
        </a:p>
        <a:p>
          <a:pPr marL="57150" lvl="1" indent="-57150" algn="l" defTabSz="488950">
            <a:lnSpc>
              <a:spcPct val="90000"/>
            </a:lnSpc>
            <a:spcBef>
              <a:spcPct val="0"/>
            </a:spcBef>
            <a:spcAft>
              <a:spcPct val="15000"/>
            </a:spcAft>
            <a:buChar char="•"/>
          </a:pPr>
          <a:r>
            <a:rPr lang="en-US" sz="1100" kern="1200"/>
            <a:t>Regional coordination task force meetings</a:t>
          </a:r>
        </a:p>
        <a:p>
          <a:pPr marL="57150" lvl="1" indent="-57150" algn="l" defTabSz="488950">
            <a:lnSpc>
              <a:spcPct val="90000"/>
            </a:lnSpc>
            <a:spcBef>
              <a:spcPct val="0"/>
            </a:spcBef>
            <a:spcAft>
              <a:spcPct val="15000"/>
            </a:spcAft>
            <a:buChar char="•"/>
          </a:pPr>
          <a:r>
            <a:rPr lang="en-US" sz="1100" kern="1200"/>
            <a:t>RTPO/MPO meetings</a:t>
          </a:r>
        </a:p>
        <a:p>
          <a:pPr marL="57150" lvl="1" indent="-57150" algn="l" defTabSz="488950">
            <a:lnSpc>
              <a:spcPct val="90000"/>
            </a:lnSpc>
            <a:spcBef>
              <a:spcPct val="0"/>
            </a:spcBef>
            <a:spcAft>
              <a:spcPct val="15000"/>
            </a:spcAft>
            <a:buChar char="•"/>
          </a:pPr>
          <a:r>
            <a:rPr lang="en-US" sz="1100" kern="1200"/>
            <a:t>Community meetings</a:t>
          </a:r>
        </a:p>
      </dsp:txBody>
      <dsp:txXfrm>
        <a:off x="3518814" y="1409746"/>
        <a:ext cx="2571278" cy="15924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15566C-0C88-4D36-A235-47B7A8EDD2A2}">
      <dsp:nvSpPr>
        <dsp:cNvPr id="0" name=""/>
        <dsp:cNvSpPr/>
      </dsp:nvSpPr>
      <dsp:spPr>
        <a:xfrm>
          <a:off x="0" y="14999"/>
          <a:ext cx="7782823"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TA center training</a:t>
          </a:r>
        </a:p>
      </dsp:txBody>
      <dsp:txXfrm>
        <a:off x="18277" y="33276"/>
        <a:ext cx="7746269" cy="337846"/>
      </dsp:txXfrm>
    </dsp:sp>
    <dsp:sp modelId="{33EF4243-1602-4A10-B371-19BC778052E5}">
      <dsp:nvSpPr>
        <dsp:cNvPr id="0" name=""/>
        <dsp:cNvSpPr/>
      </dsp:nvSpPr>
      <dsp:spPr>
        <a:xfrm>
          <a:off x="0" y="389399"/>
          <a:ext cx="7782823"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105"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NCMM</a:t>
          </a:r>
        </a:p>
        <a:p>
          <a:pPr marL="114300" lvl="1" indent="-114300" algn="l" defTabSz="533400">
            <a:lnSpc>
              <a:spcPct val="90000"/>
            </a:lnSpc>
            <a:spcBef>
              <a:spcPct val="0"/>
            </a:spcBef>
            <a:spcAft>
              <a:spcPct val="20000"/>
            </a:spcAft>
            <a:buChar char="•"/>
          </a:pPr>
          <a:r>
            <a:rPr lang="en-US" sz="1200" kern="1200"/>
            <a:t>National RTAP</a:t>
          </a:r>
        </a:p>
        <a:p>
          <a:pPr marL="114300" lvl="1" indent="-114300" algn="l" defTabSz="533400">
            <a:lnSpc>
              <a:spcPct val="90000"/>
            </a:lnSpc>
            <a:spcBef>
              <a:spcPct val="0"/>
            </a:spcBef>
            <a:spcAft>
              <a:spcPct val="20000"/>
            </a:spcAft>
            <a:buChar char="•"/>
          </a:pPr>
          <a:r>
            <a:rPr lang="en-US" sz="1200" kern="1200"/>
            <a:t>And many others</a:t>
          </a:r>
        </a:p>
      </dsp:txBody>
      <dsp:txXfrm>
        <a:off x="0" y="389399"/>
        <a:ext cx="7782823" cy="596160"/>
      </dsp:txXfrm>
    </dsp:sp>
    <dsp:sp modelId="{2CF98644-EDB0-4883-9736-D3CD35A9A500}">
      <dsp:nvSpPr>
        <dsp:cNvPr id="0" name=""/>
        <dsp:cNvSpPr/>
      </dsp:nvSpPr>
      <dsp:spPr>
        <a:xfrm>
          <a:off x="0" y="985559"/>
          <a:ext cx="7782823"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Core Oklahoma Knowledge</a:t>
          </a:r>
        </a:p>
      </dsp:txBody>
      <dsp:txXfrm>
        <a:off x="18277" y="1003836"/>
        <a:ext cx="7746269" cy="337846"/>
      </dsp:txXfrm>
    </dsp:sp>
    <dsp:sp modelId="{B12F0103-5F64-4B80-B57F-E3BD8466090D}">
      <dsp:nvSpPr>
        <dsp:cNvPr id="0" name=""/>
        <dsp:cNvSpPr/>
      </dsp:nvSpPr>
      <dsp:spPr>
        <a:xfrm>
          <a:off x="0" y="1359959"/>
          <a:ext cx="7782823" cy="155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105"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Technical onboarding with ODOT</a:t>
          </a:r>
        </a:p>
        <a:p>
          <a:pPr marL="114300" lvl="1" indent="-114300" algn="l" defTabSz="533400">
            <a:lnSpc>
              <a:spcPct val="90000"/>
            </a:lnSpc>
            <a:spcBef>
              <a:spcPct val="0"/>
            </a:spcBef>
            <a:spcAft>
              <a:spcPct val="20000"/>
            </a:spcAft>
            <a:buChar char="•"/>
          </a:pPr>
          <a:r>
            <a:rPr lang="en-US" sz="1200" kern="1200"/>
            <a:t>State-specific info that is critical to a successful mobility management program include:</a:t>
          </a:r>
        </a:p>
        <a:p>
          <a:pPr marL="228600" lvl="2" indent="-114300" algn="l" defTabSz="533400">
            <a:lnSpc>
              <a:spcPct val="90000"/>
            </a:lnSpc>
            <a:spcBef>
              <a:spcPct val="0"/>
            </a:spcBef>
            <a:spcAft>
              <a:spcPct val="20000"/>
            </a:spcAft>
            <a:buChar char="•"/>
          </a:pPr>
          <a:r>
            <a:rPr lang="en-US" sz="1200" kern="1200"/>
            <a:t>OK Transit 101	</a:t>
          </a:r>
        </a:p>
        <a:p>
          <a:pPr marL="342900" lvl="3" indent="-114300" algn="l" defTabSz="533400">
            <a:lnSpc>
              <a:spcPct val="90000"/>
            </a:lnSpc>
            <a:spcBef>
              <a:spcPct val="0"/>
            </a:spcBef>
            <a:spcAft>
              <a:spcPct val="20000"/>
            </a:spcAft>
            <a:buChar char="•"/>
          </a:pPr>
          <a:r>
            <a:rPr lang="en-US" sz="1200" kern="1200"/>
            <a:t>Who are the transit agencies in OK and why do they operate the way they do </a:t>
          </a:r>
        </a:p>
        <a:p>
          <a:pPr marL="228600" lvl="2" indent="-114300" algn="l" defTabSz="533400">
            <a:lnSpc>
              <a:spcPct val="90000"/>
            </a:lnSpc>
            <a:spcBef>
              <a:spcPct val="0"/>
            </a:spcBef>
            <a:spcAft>
              <a:spcPct val="20000"/>
            </a:spcAft>
            <a:buChar char="•"/>
          </a:pPr>
          <a:r>
            <a:rPr lang="en-US" sz="1200" kern="1200"/>
            <a:t>The big picture when it comes to mobility management in OK (what our role is as MM’s)</a:t>
          </a:r>
        </a:p>
        <a:p>
          <a:pPr marL="228600" lvl="2" indent="-114300" algn="l" defTabSz="533400">
            <a:lnSpc>
              <a:spcPct val="90000"/>
            </a:lnSpc>
            <a:spcBef>
              <a:spcPct val="0"/>
            </a:spcBef>
            <a:spcAft>
              <a:spcPct val="20000"/>
            </a:spcAft>
            <a:buChar char="•"/>
          </a:pPr>
          <a:r>
            <a:rPr lang="en-US" sz="1200" kern="1200"/>
            <a:t>Types of transportation plans in OK and what that means for MM’s</a:t>
          </a:r>
        </a:p>
        <a:p>
          <a:pPr marL="228600" lvl="2" indent="-114300" algn="l" defTabSz="533400">
            <a:lnSpc>
              <a:spcPct val="90000"/>
            </a:lnSpc>
            <a:spcBef>
              <a:spcPct val="0"/>
            </a:spcBef>
            <a:spcAft>
              <a:spcPct val="20000"/>
            </a:spcAft>
            <a:buChar char="•"/>
          </a:pPr>
          <a:r>
            <a:rPr lang="en-US" sz="1200" kern="1200"/>
            <a:t>Foundations and funding resources in OK &amp; beyond</a:t>
          </a:r>
        </a:p>
        <a:p>
          <a:pPr marL="228600" lvl="2" indent="-114300" algn="l" defTabSz="533400">
            <a:lnSpc>
              <a:spcPct val="90000"/>
            </a:lnSpc>
            <a:spcBef>
              <a:spcPct val="0"/>
            </a:spcBef>
            <a:spcAft>
              <a:spcPct val="20000"/>
            </a:spcAft>
            <a:buChar char="•"/>
          </a:pPr>
          <a:r>
            <a:rPr lang="en-US" sz="1200" kern="1200"/>
            <a:t>State agencies and programs that work with transportation</a:t>
          </a:r>
        </a:p>
      </dsp:txBody>
      <dsp:txXfrm>
        <a:off x="0" y="1359959"/>
        <a:ext cx="7782823" cy="1556640"/>
      </dsp:txXfrm>
    </dsp:sp>
    <dsp:sp modelId="{428BEE7C-AE5A-49C2-97AE-95C92420862B}">
      <dsp:nvSpPr>
        <dsp:cNvPr id="0" name=""/>
        <dsp:cNvSpPr/>
      </dsp:nvSpPr>
      <dsp:spPr>
        <a:xfrm>
          <a:off x="0" y="2916600"/>
          <a:ext cx="7782823"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Mentor Program</a:t>
          </a:r>
        </a:p>
      </dsp:txBody>
      <dsp:txXfrm>
        <a:off x="18277" y="2934877"/>
        <a:ext cx="7746269" cy="337846"/>
      </dsp:txXfrm>
    </dsp:sp>
    <dsp:sp modelId="{B912DFEF-1BB1-4EAD-A965-A897B295B626}">
      <dsp:nvSpPr>
        <dsp:cNvPr id="0" name=""/>
        <dsp:cNvSpPr/>
      </dsp:nvSpPr>
      <dsp:spPr>
        <a:xfrm>
          <a:off x="0" y="3291000"/>
          <a:ext cx="7782823"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105"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Mobility managers building up new mobility managers with best practices</a:t>
          </a:r>
        </a:p>
      </dsp:txBody>
      <dsp:txXfrm>
        <a:off x="0" y="3291000"/>
        <a:ext cx="7782823" cy="264960"/>
      </dsp:txXfrm>
    </dsp:sp>
    <dsp:sp modelId="{683A05F3-C19E-4460-88FB-F79B2E3566A6}">
      <dsp:nvSpPr>
        <dsp:cNvPr id="0" name=""/>
        <dsp:cNvSpPr/>
      </dsp:nvSpPr>
      <dsp:spPr>
        <a:xfrm>
          <a:off x="0" y="3555960"/>
          <a:ext cx="7782823"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Project management task lists</a:t>
          </a:r>
        </a:p>
      </dsp:txBody>
      <dsp:txXfrm>
        <a:off x="18277" y="3574237"/>
        <a:ext cx="7746269" cy="337846"/>
      </dsp:txXfrm>
    </dsp:sp>
    <dsp:sp modelId="{73122C35-939A-4AC8-B5A9-E5BC618AF39F}">
      <dsp:nvSpPr>
        <dsp:cNvPr id="0" name=""/>
        <dsp:cNvSpPr/>
      </dsp:nvSpPr>
      <dsp:spPr>
        <a:xfrm>
          <a:off x="0" y="3930360"/>
          <a:ext cx="7782823"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105"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Ability to easily partner with another mobility manager on tasks</a:t>
          </a:r>
        </a:p>
        <a:p>
          <a:pPr marL="114300" lvl="1" indent="-114300" algn="l" defTabSz="533400">
            <a:lnSpc>
              <a:spcPct val="90000"/>
            </a:lnSpc>
            <a:spcBef>
              <a:spcPct val="0"/>
            </a:spcBef>
            <a:spcAft>
              <a:spcPct val="20000"/>
            </a:spcAft>
            <a:buChar char="•"/>
          </a:pPr>
          <a:r>
            <a:rPr lang="en-US" sz="1200" kern="1200"/>
            <a:t>Performance reporting comes from these tasks lists</a:t>
          </a:r>
        </a:p>
        <a:p>
          <a:pPr marL="114300" lvl="1" indent="-114300" algn="l" defTabSz="533400">
            <a:lnSpc>
              <a:spcPct val="90000"/>
            </a:lnSpc>
            <a:spcBef>
              <a:spcPct val="0"/>
            </a:spcBef>
            <a:spcAft>
              <a:spcPct val="20000"/>
            </a:spcAft>
            <a:buChar char="•"/>
          </a:pPr>
          <a:r>
            <a:rPr lang="en-US" sz="1200" kern="1200"/>
            <a:t>Collaboration and documentation all on one platform</a:t>
          </a:r>
        </a:p>
      </dsp:txBody>
      <dsp:txXfrm>
        <a:off x="0" y="3930360"/>
        <a:ext cx="7782823" cy="5961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AC150-3CCA-4239-BA68-31FF9734F9BC}">
      <dsp:nvSpPr>
        <dsp:cNvPr id="0" name=""/>
        <dsp:cNvSpPr/>
      </dsp:nvSpPr>
      <dsp:spPr>
        <a:xfrm>
          <a:off x="3481" y="1913713"/>
          <a:ext cx="3493363" cy="3493363"/>
        </a:xfrm>
        <a:prstGeom prst="ellipse">
          <a:avLst/>
        </a:prstGeom>
        <a:solidFill>
          <a:schemeClr val="lt1">
            <a:alpha val="50000"/>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2251" tIns="13970" rIns="192251" bIns="13970" numCol="1" spcCol="1270" anchor="ctr" anchorCtr="0">
          <a:noAutofit/>
        </a:bodyPr>
        <a:lstStyle/>
        <a:p>
          <a:pPr marL="0" lvl="0" indent="0" algn="ctr" defTabSz="488950">
            <a:lnSpc>
              <a:spcPct val="90000"/>
            </a:lnSpc>
            <a:spcBef>
              <a:spcPct val="0"/>
            </a:spcBef>
            <a:spcAft>
              <a:spcPct val="35000"/>
            </a:spcAft>
            <a:buNone/>
          </a:pPr>
          <a:r>
            <a:rPr lang="en-US" sz="1100" b="1" kern="1200">
              <a:latin typeface="Times New Roman" panose="02020603050405020304"/>
            </a:rPr>
            <a:t>Mobility Navigator received a call from a case manager in Lawton.  Veteran spouse  needed not only the transportation, but also an escort to travel with her.  The cost, however, would be more than the veteran spouse could afford. </a:t>
          </a:r>
          <a:endParaRPr lang="en-US" sz="1100" kern="1200"/>
        </a:p>
      </dsp:txBody>
      <dsp:txXfrm>
        <a:off x="515072" y="2425304"/>
        <a:ext cx="2470181" cy="2470181"/>
      </dsp:txXfrm>
    </dsp:sp>
    <dsp:sp modelId="{B742DEAC-701F-4EA6-87D0-BFAEB7843C21}">
      <dsp:nvSpPr>
        <dsp:cNvPr id="0" name=""/>
        <dsp:cNvSpPr/>
      </dsp:nvSpPr>
      <dsp:spPr>
        <a:xfrm>
          <a:off x="2798172" y="1913713"/>
          <a:ext cx="3493363" cy="3493363"/>
        </a:xfrm>
        <a:prstGeom prst="ellipse">
          <a:avLst/>
        </a:prstGeom>
        <a:solidFill>
          <a:schemeClr val="lt1">
            <a:alpha val="50000"/>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2251" tIns="13970" rIns="192251" bIns="13970" numCol="1" spcCol="1270" anchor="ctr" anchorCtr="0">
          <a:noAutofit/>
        </a:bodyPr>
        <a:lstStyle/>
        <a:p>
          <a:pPr marL="0" lvl="0" indent="0" algn="ctr" defTabSz="488950">
            <a:lnSpc>
              <a:spcPct val="90000"/>
            </a:lnSpc>
            <a:spcBef>
              <a:spcPct val="0"/>
            </a:spcBef>
            <a:spcAft>
              <a:spcPct val="35000"/>
            </a:spcAft>
            <a:buNone/>
          </a:pPr>
          <a:r>
            <a:rPr lang="en-US" sz="1100" b="1" kern="1200">
              <a:latin typeface="Times New Roman" panose="02020603050405020304"/>
            </a:rPr>
            <a:t>The home care agency told the mobility navigator about a veteran assist program.  This program would pay for services; however, the application process would be completed after the veteran spouse's upcoming appointments.  </a:t>
          </a:r>
          <a:endParaRPr lang="en-US" sz="1100" kern="1200"/>
        </a:p>
      </dsp:txBody>
      <dsp:txXfrm>
        <a:off x="3309763" y="2425304"/>
        <a:ext cx="2470181" cy="2470181"/>
      </dsp:txXfrm>
    </dsp:sp>
    <dsp:sp modelId="{E007B57E-F5DB-4D4A-A90A-C9DFEEB35BC4}">
      <dsp:nvSpPr>
        <dsp:cNvPr id="0" name=""/>
        <dsp:cNvSpPr/>
      </dsp:nvSpPr>
      <dsp:spPr>
        <a:xfrm>
          <a:off x="5592864" y="1913713"/>
          <a:ext cx="3493363" cy="3493363"/>
        </a:xfrm>
        <a:prstGeom prst="ellipse">
          <a:avLst/>
        </a:prstGeom>
        <a:solidFill>
          <a:schemeClr val="lt1">
            <a:alpha val="50000"/>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2251" tIns="13970" rIns="192251" bIns="13970" numCol="1" spcCol="1270" anchor="ctr" anchorCtr="0">
          <a:noAutofit/>
        </a:bodyPr>
        <a:lstStyle/>
        <a:p>
          <a:pPr marL="0" lvl="0" indent="0" algn="ctr" defTabSz="488950">
            <a:lnSpc>
              <a:spcPct val="90000"/>
            </a:lnSpc>
            <a:spcBef>
              <a:spcPct val="0"/>
            </a:spcBef>
            <a:spcAft>
              <a:spcPct val="35000"/>
            </a:spcAft>
            <a:buNone/>
          </a:pPr>
          <a:r>
            <a:rPr lang="en-US" sz="1100" b="1" kern="1200">
              <a:latin typeface="Times New Roman" panose="02020603050405020304"/>
            </a:rPr>
            <a:t>Mobility navigator reached out to multiple people within the military community in Lawton.  Organizations and individuals came forward to pay for her transportation or take her to her upcoming appointments.  </a:t>
          </a:r>
          <a:endParaRPr lang="en-US" sz="1100" kern="1200"/>
        </a:p>
      </dsp:txBody>
      <dsp:txXfrm>
        <a:off x="6104455" y="2425304"/>
        <a:ext cx="2470181" cy="2470181"/>
      </dsp:txXfrm>
    </dsp:sp>
    <dsp:sp modelId="{87FBC943-2048-4E04-A385-008FA30FD243}">
      <dsp:nvSpPr>
        <dsp:cNvPr id="0" name=""/>
        <dsp:cNvSpPr/>
      </dsp:nvSpPr>
      <dsp:spPr>
        <a:xfrm>
          <a:off x="8387555" y="1913713"/>
          <a:ext cx="3493363" cy="3493363"/>
        </a:xfrm>
        <a:prstGeom prst="ellipse">
          <a:avLst/>
        </a:prstGeom>
        <a:solidFill>
          <a:schemeClr val="lt1">
            <a:alpha val="50000"/>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2251" tIns="13970" rIns="192251" bIns="13970" numCol="1" spcCol="1270" anchor="ctr" anchorCtr="0">
          <a:noAutofit/>
        </a:bodyPr>
        <a:lstStyle/>
        <a:p>
          <a:pPr marL="0" lvl="0" indent="0" algn="ctr" defTabSz="488950">
            <a:lnSpc>
              <a:spcPct val="90000"/>
            </a:lnSpc>
            <a:spcBef>
              <a:spcPct val="0"/>
            </a:spcBef>
            <a:spcAft>
              <a:spcPct val="35000"/>
            </a:spcAft>
            <a:buNone/>
          </a:pPr>
          <a:r>
            <a:rPr lang="en-US" sz="1100" b="1" kern="1200">
              <a:latin typeface="Times New Roman" panose="02020603050405020304"/>
            </a:rPr>
            <a:t>Client was overwhelmed by the support and extremely grateful to all that came forward within the community to assist.</a:t>
          </a:r>
          <a:endParaRPr lang="en-US" sz="1100" kern="1200"/>
        </a:p>
      </dsp:txBody>
      <dsp:txXfrm>
        <a:off x="8899146" y="2425304"/>
        <a:ext cx="2470181" cy="2470181"/>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9FEBC-C945-42A1-90BE-F3BD27269BBF}"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50E2E4-113B-4EC3-8F1A-1785CF68850A}" type="slidenum">
              <a:rPr lang="en-US" smtClean="0"/>
              <a:t>‹#›</a:t>
            </a:fld>
            <a:endParaRPr lang="en-US"/>
          </a:p>
        </p:txBody>
      </p:sp>
    </p:spTree>
    <p:extLst>
      <p:ext uri="{BB962C8B-B14F-4D97-AF65-F5344CB8AC3E}">
        <p14:creationId xmlns:p14="http://schemas.microsoft.com/office/powerpoint/2010/main" val="610519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Oklahoma did a peer study in 2020 identifying that Oklahoma needs a mobility management program. I was one of the peer states in the study and I was given the opportunity to build mobility management together with new programs that launched in 2023.  </a:t>
            </a:r>
          </a:p>
        </p:txBody>
      </p:sp>
      <p:sp>
        <p:nvSpPr>
          <p:cNvPr id="4" name="Slide Number Placeholder 3"/>
          <p:cNvSpPr>
            <a:spLocks noGrp="1"/>
          </p:cNvSpPr>
          <p:nvPr>
            <p:ph type="sldNum" sz="quarter" idx="5"/>
          </p:nvPr>
        </p:nvSpPr>
        <p:spPr/>
        <p:txBody>
          <a:bodyPr/>
          <a:lstStyle/>
          <a:p>
            <a:fld id="{0750E2E4-113B-4EC3-8F1A-1785CF68850A}" type="slidenum">
              <a:rPr lang="en-US" smtClean="0"/>
              <a:t>1</a:t>
            </a:fld>
            <a:endParaRPr lang="en-US"/>
          </a:p>
        </p:txBody>
      </p:sp>
    </p:spTree>
    <p:extLst>
      <p:ext uri="{BB962C8B-B14F-4D97-AF65-F5344CB8AC3E}">
        <p14:creationId xmlns:p14="http://schemas.microsoft.com/office/powerpoint/2010/main" val="410037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50E2E4-113B-4EC3-8F1A-1785CF68850A}" type="slidenum">
              <a:rPr lang="en-US" smtClean="0"/>
              <a:t>3</a:t>
            </a:fld>
            <a:endParaRPr lang="en-US"/>
          </a:p>
        </p:txBody>
      </p:sp>
    </p:spTree>
    <p:extLst>
      <p:ext uri="{BB962C8B-B14F-4D97-AF65-F5344CB8AC3E}">
        <p14:creationId xmlns:p14="http://schemas.microsoft.com/office/powerpoint/2010/main" val="3331049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50E2E4-113B-4EC3-8F1A-1785CF68850A}" type="slidenum">
              <a:rPr lang="en-US" smtClean="0"/>
              <a:t>4</a:t>
            </a:fld>
            <a:endParaRPr lang="en-US"/>
          </a:p>
        </p:txBody>
      </p:sp>
    </p:spTree>
    <p:extLst>
      <p:ext uri="{BB962C8B-B14F-4D97-AF65-F5344CB8AC3E}">
        <p14:creationId xmlns:p14="http://schemas.microsoft.com/office/powerpoint/2010/main" val="4282954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50E2E4-113B-4EC3-8F1A-1785CF68850A}" type="slidenum">
              <a:rPr lang="en-US" smtClean="0"/>
              <a:t>5</a:t>
            </a:fld>
            <a:endParaRPr lang="en-US"/>
          </a:p>
        </p:txBody>
      </p:sp>
    </p:spTree>
    <p:extLst>
      <p:ext uri="{BB962C8B-B14F-4D97-AF65-F5344CB8AC3E}">
        <p14:creationId xmlns:p14="http://schemas.microsoft.com/office/powerpoint/2010/main" val="2288161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7D6190-EFFB-405C-B175-F0439834915E}" type="slidenum">
              <a:rPr lang="en-US" smtClean="0"/>
              <a:t>6</a:t>
            </a:fld>
            <a:endParaRPr lang="en-US"/>
          </a:p>
        </p:txBody>
      </p:sp>
    </p:spTree>
    <p:extLst>
      <p:ext uri="{BB962C8B-B14F-4D97-AF65-F5344CB8AC3E}">
        <p14:creationId xmlns:p14="http://schemas.microsoft.com/office/powerpoint/2010/main" val="507790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50E2E4-113B-4EC3-8F1A-1785CF68850A}" type="slidenum">
              <a:rPr lang="en-US" smtClean="0"/>
              <a:t>8</a:t>
            </a:fld>
            <a:endParaRPr lang="en-US"/>
          </a:p>
        </p:txBody>
      </p:sp>
    </p:spTree>
    <p:extLst>
      <p:ext uri="{BB962C8B-B14F-4D97-AF65-F5344CB8AC3E}">
        <p14:creationId xmlns:p14="http://schemas.microsoft.com/office/powerpoint/2010/main" val="888544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50E2E4-113B-4EC3-8F1A-1785CF68850A}" type="slidenum">
              <a:rPr lang="en-US" smtClean="0"/>
              <a:t>9</a:t>
            </a:fld>
            <a:endParaRPr lang="en-US"/>
          </a:p>
        </p:txBody>
      </p:sp>
    </p:spTree>
    <p:extLst>
      <p:ext uri="{BB962C8B-B14F-4D97-AF65-F5344CB8AC3E}">
        <p14:creationId xmlns:p14="http://schemas.microsoft.com/office/powerpoint/2010/main" val="611876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50E2E4-113B-4EC3-8F1A-1785CF68850A}" type="slidenum">
              <a:rPr lang="en-US" smtClean="0"/>
              <a:t>10</a:t>
            </a:fld>
            <a:endParaRPr lang="en-US"/>
          </a:p>
        </p:txBody>
      </p:sp>
    </p:spTree>
    <p:extLst>
      <p:ext uri="{BB962C8B-B14F-4D97-AF65-F5344CB8AC3E}">
        <p14:creationId xmlns:p14="http://schemas.microsoft.com/office/powerpoint/2010/main" val="274168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50E2E4-113B-4EC3-8F1A-1785CF68850A}" type="slidenum">
              <a:rPr lang="en-US" smtClean="0"/>
              <a:t>11</a:t>
            </a:fld>
            <a:endParaRPr lang="en-US"/>
          </a:p>
        </p:txBody>
      </p:sp>
    </p:spTree>
    <p:extLst>
      <p:ext uri="{BB962C8B-B14F-4D97-AF65-F5344CB8AC3E}">
        <p14:creationId xmlns:p14="http://schemas.microsoft.com/office/powerpoint/2010/main" val="38627093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0" name="Double Wave 9"/>
          <p:cNvSpPr/>
          <p:nvPr userDrawn="1"/>
        </p:nvSpPr>
        <p:spPr>
          <a:xfrm>
            <a:off x="0" y="5846619"/>
            <a:ext cx="12192000" cy="1149927"/>
          </a:xfrm>
          <a:prstGeom prst="doubleWav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uble Wave 8"/>
          <p:cNvSpPr/>
          <p:nvPr userDrawn="1"/>
        </p:nvSpPr>
        <p:spPr>
          <a:xfrm>
            <a:off x="0" y="6167583"/>
            <a:ext cx="12192000" cy="828963"/>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97778" y="3783994"/>
            <a:ext cx="2922673" cy="2922673"/>
          </a:xfrm>
          <a:prstGeom prst="rect">
            <a:avLst/>
          </a:prstGeom>
        </p:spPr>
      </p:pic>
    </p:spTree>
    <p:extLst>
      <p:ext uri="{BB962C8B-B14F-4D97-AF65-F5344CB8AC3E}">
        <p14:creationId xmlns:p14="http://schemas.microsoft.com/office/powerpoint/2010/main" val="936596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8F1B2-232F-44A5-91D9-ABD7665B2F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FD6415-DC67-4174-AF7F-504353013E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059728-3CD2-437F-8F22-EA5E27D3EC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12B0AF-E3EE-48A6-A42A-A10D866FD9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5868CE-F33C-4C93-85CE-E48477051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1E7FAA-AF58-4F24-83D2-3699D5785714}"/>
              </a:ext>
            </a:extLst>
          </p:cNvPr>
          <p:cNvSpPr>
            <a:spLocks noGrp="1"/>
          </p:cNvSpPr>
          <p:nvPr>
            <p:ph type="dt" sz="half" idx="10"/>
          </p:nvPr>
        </p:nvSpPr>
        <p:spPr/>
        <p:txBody>
          <a:bodyPr/>
          <a:lstStyle/>
          <a:p>
            <a:fld id="{DFA02A19-E8D1-4B42-AC34-21EF9A951EAD}" type="datetimeFigureOut">
              <a:rPr lang="en-US" smtClean="0"/>
              <a:t>4/2/2024</a:t>
            </a:fld>
            <a:endParaRPr lang="en-US"/>
          </a:p>
        </p:txBody>
      </p:sp>
      <p:sp>
        <p:nvSpPr>
          <p:cNvPr id="8" name="Footer Placeholder 7">
            <a:extLst>
              <a:ext uri="{FF2B5EF4-FFF2-40B4-BE49-F238E27FC236}">
                <a16:creationId xmlns:a16="http://schemas.microsoft.com/office/drawing/2014/main" id="{8BDDEB4F-1DB2-40E5-93CF-6C45180612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2BF7AD-CBCD-401B-B60D-E5DEFF36C6FC}"/>
              </a:ext>
            </a:extLst>
          </p:cNvPr>
          <p:cNvSpPr>
            <a:spLocks noGrp="1"/>
          </p:cNvSpPr>
          <p:nvPr>
            <p:ph type="sldNum" sz="quarter" idx="12"/>
          </p:nvPr>
        </p:nvSpPr>
        <p:spPr/>
        <p:txBody>
          <a:bodyPr/>
          <a:lstStyle/>
          <a:p>
            <a:fld id="{D855353B-254C-4621-9A2F-6FDE02916DA9}" type="slidenum">
              <a:rPr lang="en-US" smtClean="0"/>
              <a:t>‹#›</a:t>
            </a:fld>
            <a:endParaRPr lang="en-US"/>
          </a:p>
        </p:txBody>
      </p:sp>
    </p:spTree>
    <p:extLst>
      <p:ext uri="{BB962C8B-B14F-4D97-AF65-F5344CB8AC3E}">
        <p14:creationId xmlns:p14="http://schemas.microsoft.com/office/powerpoint/2010/main" val="3685841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CF42A-D7A7-47BB-8461-87A8C6E3E2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1470F8-F9AF-4636-810A-E19DA101C996}"/>
              </a:ext>
            </a:extLst>
          </p:cNvPr>
          <p:cNvSpPr>
            <a:spLocks noGrp="1"/>
          </p:cNvSpPr>
          <p:nvPr>
            <p:ph type="dt" sz="half" idx="10"/>
          </p:nvPr>
        </p:nvSpPr>
        <p:spPr/>
        <p:txBody>
          <a:bodyPr/>
          <a:lstStyle/>
          <a:p>
            <a:fld id="{DFA02A19-E8D1-4B42-AC34-21EF9A951EAD}" type="datetimeFigureOut">
              <a:rPr lang="en-US" smtClean="0"/>
              <a:t>4/2/2024</a:t>
            </a:fld>
            <a:endParaRPr lang="en-US"/>
          </a:p>
        </p:txBody>
      </p:sp>
      <p:sp>
        <p:nvSpPr>
          <p:cNvPr id="4" name="Footer Placeholder 3">
            <a:extLst>
              <a:ext uri="{FF2B5EF4-FFF2-40B4-BE49-F238E27FC236}">
                <a16:creationId xmlns:a16="http://schemas.microsoft.com/office/drawing/2014/main" id="{6876D275-B028-48DF-8435-3F3EDA028D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7F338A-B827-408D-A3B2-B7B36F435753}"/>
              </a:ext>
            </a:extLst>
          </p:cNvPr>
          <p:cNvSpPr>
            <a:spLocks noGrp="1"/>
          </p:cNvSpPr>
          <p:nvPr>
            <p:ph type="sldNum" sz="quarter" idx="12"/>
          </p:nvPr>
        </p:nvSpPr>
        <p:spPr/>
        <p:txBody>
          <a:bodyPr/>
          <a:lstStyle/>
          <a:p>
            <a:fld id="{D855353B-254C-4621-9A2F-6FDE02916DA9}" type="slidenum">
              <a:rPr lang="en-US" smtClean="0"/>
              <a:t>‹#›</a:t>
            </a:fld>
            <a:endParaRPr lang="en-US"/>
          </a:p>
        </p:txBody>
      </p:sp>
    </p:spTree>
    <p:extLst>
      <p:ext uri="{BB962C8B-B14F-4D97-AF65-F5344CB8AC3E}">
        <p14:creationId xmlns:p14="http://schemas.microsoft.com/office/powerpoint/2010/main" val="1099053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D3AEC2-ACD2-4C88-A03F-85772C8B2C5F}"/>
              </a:ext>
            </a:extLst>
          </p:cNvPr>
          <p:cNvSpPr>
            <a:spLocks noGrp="1"/>
          </p:cNvSpPr>
          <p:nvPr>
            <p:ph type="dt" sz="half" idx="10"/>
          </p:nvPr>
        </p:nvSpPr>
        <p:spPr/>
        <p:txBody>
          <a:bodyPr/>
          <a:lstStyle/>
          <a:p>
            <a:fld id="{DFA02A19-E8D1-4B42-AC34-21EF9A951EAD}" type="datetimeFigureOut">
              <a:rPr lang="en-US" smtClean="0"/>
              <a:t>4/2/2024</a:t>
            </a:fld>
            <a:endParaRPr lang="en-US"/>
          </a:p>
        </p:txBody>
      </p:sp>
      <p:sp>
        <p:nvSpPr>
          <p:cNvPr id="3" name="Footer Placeholder 2">
            <a:extLst>
              <a:ext uri="{FF2B5EF4-FFF2-40B4-BE49-F238E27FC236}">
                <a16:creationId xmlns:a16="http://schemas.microsoft.com/office/drawing/2014/main" id="{FCDCFB41-BE46-4A01-94B3-7817419412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9FD548-BE1D-4CEB-B7F4-097F9E45BDBF}"/>
              </a:ext>
            </a:extLst>
          </p:cNvPr>
          <p:cNvSpPr>
            <a:spLocks noGrp="1"/>
          </p:cNvSpPr>
          <p:nvPr>
            <p:ph type="sldNum" sz="quarter" idx="12"/>
          </p:nvPr>
        </p:nvSpPr>
        <p:spPr/>
        <p:txBody>
          <a:bodyPr/>
          <a:lstStyle/>
          <a:p>
            <a:fld id="{D855353B-254C-4621-9A2F-6FDE02916DA9}" type="slidenum">
              <a:rPr lang="en-US" smtClean="0"/>
              <a:t>‹#›</a:t>
            </a:fld>
            <a:endParaRPr lang="en-US"/>
          </a:p>
        </p:txBody>
      </p:sp>
    </p:spTree>
    <p:extLst>
      <p:ext uri="{BB962C8B-B14F-4D97-AF65-F5344CB8AC3E}">
        <p14:creationId xmlns:p14="http://schemas.microsoft.com/office/powerpoint/2010/main" val="1983378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A0F56-0CC9-446F-B37B-5EF22A270A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3BAB37-F781-4425-90BE-1A7CC880DD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68C52-B918-4982-BFE8-93B9F51224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FF3BD7-B0CF-43EF-A9A1-D68E16AE1DEC}"/>
              </a:ext>
            </a:extLst>
          </p:cNvPr>
          <p:cNvSpPr>
            <a:spLocks noGrp="1"/>
          </p:cNvSpPr>
          <p:nvPr>
            <p:ph type="dt" sz="half" idx="10"/>
          </p:nvPr>
        </p:nvSpPr>
        <p:spPr/>
        <p:txBody>
          <a:bodyPr/>
          <a:lstStyle/>
          <a:p>
            <a:fld id="{DFA02A19-E8D1-4B42-AC34-21EF9A951EAD}" type="datetimeFigureOut">
              <a:rPr lang="en-US" smtClean="0"/>
              <a:t>4/2/2024</a:t>
            </a:fld>
            <a:endParaRPr lang="en-US"/>
          </a:p>
        </p:txBody>
      </p:sp>
      <p:sp>
        <p:nvSpPr>
          <p:cNvPr id="6" name="Footer Placeholder 5">
            <a:extLst>
              <a:ext uri="{FF2B5EF4-FFF2-40B4-BE49-F238E27FC236}">
                <a16:creationId xmlns:a16="http://schemas.microsoft.com/office/drawing/2014/main" id="{B74990E3-AFF7-48E2-B70B-0B6FCCB27F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A596C4-EA34-4854-B5DA-719CA1C3DCC9}"/>
              </a:ext>
            </a:extLst>
          </p:cNvPr>
          <p:cNvSpPr>
            <a:spLocks noGrp="1"/>
          </p:cNvSpPr>
          <p:nvPr>
            <p:ph type="sldNum" sz="quarter" idx="12"/>
          </p:nvPr>
        </p:nvSpPr>
        <p:spPr/>
        <p:txBody>
          <a:bodyPr/>
          <a:lstStyle/>
          <a:p>
            <a:fld id="{D855353B-254C-4621-9A2F-6FDE02916DA9}" type="slidenum">
              <a:rPr lang="en-US" smtClean="0"/>
              <a:t>‹#›</a:t>
            </a:fld>
            <a:endParaRPr lang="en-US"/>
          </a:p>
        </p:txBody>
      </p:sp>
    </p:spTree>
    <p:extLst>
      <p:ext uri="{BB962C8B-B14F-4D97-AF65-F5344CB8AC3E}">
        <p14:creationId xmlns:p14="http://schemas.microsoft.com/office/powerpoint/2010/main" val="1223546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E7661-DCC5-458E-B45F-A137E4782D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12D9C7-C43E-4745-8F74-8494E1CBBA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1156E6-F315-4CA0-B92E-0CB769ABAE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867F4-9A26-48A9-86A7-33F3CCA2CB5A}"/>
              </a:ext>
            </a:extLst>
          </p:cNvPr>
          <p:cNvSpPr>
            <a:spLocks noGrp="1"/>
          </p:cNvSpPr>
          <p:nvPr>
            <p:ph type="dt" sz="half" idx="10"/>
          </p:nvPr>
        </p:nvSpPr>
        <p:spPr/>
        <p:txBody>
          <a:bodyPr/>
          <a:lstStyle/>
          <a:p>
            <a:fld id="{DFA02A19-E8D1-4B42-AC34-21EF9A951EAD}" type="datetimeFigureOut">
              <a:rPr lang="en-US" smtClean="0"/>
              <a:t>4/2/2024</a:t>
            </a:fld>
            <a:endParaRPr lang="en-US"/>
          </a:p>
        </p:txBody>
      </p:sp>
      <p:sp>
        <p:nvSpPr>
          <p:cNvPr id="6" name="Footer Placeholder 5">
            <a:extLst>
              <a:ext uri="{FF2B5EF4-FFF2-40B4-BE49-F238E27FC236}">
                <a16:creationId xmlns:a16="http://schemas.microsoft.com/office/drawing/2014/main" id="{B0D78259-A7D6-45A7-B1E2-83FC26AEC4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F7B44E-E89F-457F-B384-0F724343ED85}"/>
              </a:ext>
            </a:extLst>
          </p:cNvPr>
          <p:cNvSpPr>
            <a:spLocks noGrp="1"/>
          </p:cNvSpPr>
          <p:nvPr>
            <p:ph type="sldNum" sz="quarter" idx="12"/>
          </p:nvPr>
        </p:nvSpPr>
        <p:spPr/>
        <p:txBody>
          <a:bodyPr/>
          <a:lstStyle/>
          <a:p>
            <a:fld id="{D855353B-254C-4621-9A2F-6FDE02916DA9}" type="slidenum">
              <a:rPr lang="en-US" smtClean="0"/>
              <a:t>‹#›</a:t>
            </a:fld>
            <a:endParaRPr lang="en-US"/>
          </a:p>
        </p:txBody>
      </p:sp>
    </p:spTree>
    <p:extLst>
      <p:ext uri="{BB962C8B-B14F-4D97-AF65-F5344CB8AC3E}">
        <p14:creationId xmlns:p14="http://schemas.microsoft.com/office/powerpoint/2010/main" val="106553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4CFB5-AFF9-4B7F-9145-617DCE3865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4837D8-E466-46B1-87BB-0731C30F00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FB650-424C-4195-B420-85C2CF6C9480}"/>
              </a:ext>
            </a:extLst>
          </p:cNvPr>
          <p:cNvSpPr>
            <a:spLocks noGrp="1"/>
          </p:cNvSpPr>
          <p:nvPr>
            <p:ph type="dt" sz="half" idx="10"/>
          </p:nvPr>
        </p:nvSpPr>
        <p:spPr/>
        <p:txBody>
          <a:bodyPr/>
          <a:lstStyle/>
          <a:p>
            <a:fld id="{DFA02A19-E8D1-4B42-AC34-21EF9A951EAD}" type="datetimeFigureOut">
              <a:rPr lang="en-US" smtClean="0"/>
              <a:t>4/2/2024</a:t>
            </a:fld>
            <a:endParaRPr lang="en-US"/>
          </a:p>
        </p:txBody>
      </p:sp>
      <p:sp>
        <p:nvSpPr>
          <p:cNvPr id="5" name="Footer Placeholder 4">
            <a:extLst>
              <a:ext uri="{FF2B5EF4-FFF2-40B4-BE49-F238E27FC236}">
                <a16:creationId xmlns:a16="http://schemas.microsoft.com/office/drawing/2014/main" id="{37112792-B942-4E1E-AA50-755EEEF18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EDA8B5-4567-494C-BFE8-6A985FB8E1A8}"/>
              </a:ext>
            </a:extLst>
          </p:cNvPr>
          <p:cNvSpPr>
            <a:spLocks noGrp="1"/>
          </p:cNvSpPr>
          <p:nvPr>
            <p:ph type="sldNum" sz="quarter" idx="12"/>
          </p:nvPr>
        </p:nvSpPr>
        <p:spPr/>
        <p:txBody>
          <a:bodyPr/>
          <a:lstStyle/>
          <a:p>
            <a:fld id="{D855353B-254C-4621-9A2F-6FDE02916DA9}" type="slidenum">
              <a:rPr lang="en-US" smtClean="0"/>
              <a:t>‹#›</a:t>
            </a:fld>
            <a:endParaRPr lang="en-US"/>
          </a:p>
        </p:txBody>
      </p:sp>
    </p:spTree>
    <p:extLst>
      <p:ext uri="{BB962C8B-B14F-4D97-AF65-F5344CB8AC3E}">
        <p14:creationId xmlns:p14="http://schemas.microsoft.com/office/powerpoint/2010/main" val="1038756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B14A46-E8B7-4FBE-A0FD-1DA5C6168B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F81B09-804A-424D-8C62-24C7F00E39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B2BEAB-E957-413E-BD90-B4F2C83F01CE}"/>
              </a:ext>
            </a:extLst>
          </p:cNvPr>
          <p:cNvSpPr>
            <a:spLocks noGrp="1"/>
          </p:cNvSpPr>
          <p:nvPr>
            <p:ph type="dt" sz="half" idx="10"/>
          </p:nvPr>
        </p:nvSpPr>
        <p:spPr/>
        <p:txBody>
          <a:bodyPr/>
          <a:lstStyle/>
          <a:p>
            <a:fld id="{DFA02A19-E8D1-4B42-AC34-21EF9A951EAD}" type="datetimeFigureOut">
              <a:rPr lang="en-US" smtClean="0"/>
              <a:t>4/2/2024</a:t>
            </a:fld>
            <a:endParaRPr lang="en-US"/>
          </a:p>
        </p:txBody>
      </p:sp>
      <p:sp>
        <p:nvSpPr>
          <p:cNvPr id="5" name="Footer Placeholder 4">
            <a:extLst>
              <a:ext uri="{FF2B5EF4-FFF2-40B4-BE49-F238E27FC236}">
                <a16:creationId xmlns:a16="http://schemas.microsoft.com/office/drawing/2014/main" id="{0A5798CA-A830-4443-AC02-505FA6FE3C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2E382-FA6D-4DE3-BF31-D0DC11EEF077}"/>
              </a:ext>
            </a:extLst>
          </p:cNvPr>
          <p:cNvSpPr>
            <a:spLocks noGrp="1"/>
          </p:cNvSpPr>
          <p:nvPr>
            <p:ph type="sldNum" sz="quarter" idx="12"/>
          </p:nvPr>
        </p:nvSpPr>
        <p:spPr/>
        <p:txBody>
          <a:bodyPr/>
          <a:lstStyle/>
          <a:p>
            <a:fld id="{D855353B-254C-4621-9A2F-6FDE02916DA9}" type="slidenum">
              <a:rPr lang="en-US" smtClean="0"/>
              <a:t>‹#›</a:t>
            </a:fld>
            <a:endParaRPr lang="en-US"/>
          </a:p>
        </p:txBody>
      </p:sp>
    </p:spTree>
    <p:extLst>
      <p:ext uri="{BB962C8B-B14F-4D97-AF65-F5344CB8AC3E}">
        <p14:creationId xmlns:p14="http://schemas.microsoft.com/office/powerpoint/2010/main" val="100766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6"/>
        <p:cNvGrpSpPr/>
        <p:nvPr/>
      </p:nvGrpSpPr>
      <p:grpSpPr>
        <a:xfrm>
          <a:off x="0" y="0"/>
          <a:ext cx="0" cy="0"/>
          <a:chOff x="0" y="0"/>
          <a:chExt cx="0" cy="0"/>
        </a:xfrm>
      </p:grpSpPr>
      <p:sp>
        <p:nvSpPr>
          <p:cNvPr id="18" name="Google Shape;18;p3"/>
          <p:cNvSpPr txBox="1">
            <a:spLocks noGrp="1"/>
          </p:cNvSpPr>
          <p:nvPr>
            <p:ph type="title"/>
          </p:nvPr>
        </p:nvSpPr>
        <p:spPr>
          <a:xfrm>
            <a:off x="918104" y="48684"/>
            <a:ext cx="9386358" cy="100859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dk1"/>
              </a:buClr>
              <a:buSzPts val="5400"/>
              <a:buFont typeface="Times New Roman"/>
              <a:buNone/>
              <a:defRPr sz="440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
          <p:cNvSpPr txBox="1">
            <a:spLocks noGrp="1"/>
          </p:cNvSpPr>
          <p:nvPr>
            <p:ph type="body" idx="1"/>
          </p:nvPr>
        </p:nvSpPr>
        <p:spPr>
          <a:xfrm>
            <a:off x="918103" y="1219200"/>
            <a:ext cx="10445221" cy="38100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chemeClr val="dk1"/>
              </a:buClr>
              <a:buSzPts val="3200"/>
              <a:buFont typeface="Arial"/>
              <a:buChar char="•"/>
              <a:defRPr sz="2000" b="0" i="0" u="none" strike="noStrike" cap="none">
                <a:solidFill>
                  <a:schemeClr val="dk1"/>
                </a:solidFill>
                <a:latin typeface="Times New Roman"/>
                <a:ea typeface="Times New Roman"/>
                <a:cs typeface="Times New Roman"/>
                <a:sym typeface="Times New Roman"/>
              </a:defRPr>
            </a:lvl1pPr>
            <a:lvl2pPr marL="914400" marR="0" lvl="1"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87036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402821" y="41275"/>
            <a:ext cx="9386358" cy="583663"/>
          </a:xfrm>
          <a:prstGeom prst="rect">
            <a:avLst/>
          </a:prstGeom>
        </p:spPr>
        <p:txBody>
          <a:bodyPr>
            <a:noAutofit/>
          </a:bodyPr>
          <a:lstStyle>
            <a:lvl1pPr algn="ctr">
              <a:defRPr sz="3200" b="1" cap="none" baseline="0">
                <a:latin typeface="Times New Roman" panose="02020603050405020304" pitchFamily="18" charset="0"/>
                <a:cs typeface="Times New Roman" panose="02020603050405020304" pitchFamily="18" charset="0"/>
              </a:defRPr>
            </a:lvl1pPr>
          </a:lstStyle>
          <a:p>
            <a:r>
              <a:rPr lang="en-US"/>
              <a:t>Sub-Title Here</a:t>
            </a:r>
          </a:p>
        </p:txBody>
      </p:sp>
    </p:spTree>
    <p:extLst>
      <p:ext uri="{BB962C8B-B14F-4D97-AF65-F5344CB8AC3E}">
        <p14:creationId xmlns:p14="http://schemas.microsoft.com/office/powerpoint/2010/main" val="4279034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402821" y="41275"/>
            <a:ext cx="9386358" cy="583663"/>
          </a:xfrm>
          <a:prstGeom prst="rect">
            <a:avLst/>
          </a:prstGeom>
        </p:spPr>
        <p:txBody>
          <a:bodyPr>
            <a:noAutofit/>
          </a:bodyPr>
          <a:lstStyle>
            <a:lvl1pPr algn="ctr">
              <a:defRPr sz="3200" b="1" cap="none" baseline="0">
                <a:latin typeface="Times New Roman" panose="02020603050405020304" pitchFamily="18" charset="0"/>
                <a:cs typeface="Times New Roman" panose="02020603050405020304" pitchFamily="18" charset="0"/>
              </a:defRPr>
            </a:lvl1pPr>
          </a:lstStyle>
          <a:p>
            <a:r>
              <a:rPr lang="en-US"/>
              <a:t>Sub-Title Here</a:t>
            </a:r>
          </a:p>
        </p:txBody>
      </p:sp>
    </p:spTree>
    <p:extLst>
      <p:ext uri="{BB962C8B-B14F-4D97-AF65-F5344CB8AC3E}">
        <p14:creationId xmlns:p14="http://schemas.microsoft.com/office/powerpoint/2010/main" val="944310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1789" y="4086514"/>
            <a:ext cx="2730211" cy="2730211"/>
          </a:xfrm>
          <a:prstGeom prst="rect">
            <a:avLst/>
          </a:prstGeom>
        </p:spPr>
      </p:pic>
      <p:sp>
        <p:nvSpPr>
          <p:cNvPr id="8" name="Title 1"/>
          <p:cNvSpPr>
            <a:spLocks noGrp="1"/>
          </p:cNvSpPr>
          <p:nvPr>
            <p:ph type="title" hasCustomPrompt="1"/>
          </p:nvPr>
        </p:nvSpPr>
        <p:spPr>
          <a:xfrm>
            <a:off x="918104" y="721783"/>
            <a:ext cx="9386358" cy="1507067"/>
          </a:xfrm>
          <a:prstGeom prst="rect">
            <a:avLst/>
          </a:prstGeom>
        </p:spPr>
        <p:txBody>
          <a:bodyPr>
            <a:noAutofit/>
          </a:bodyPr>
          <a:lstStyle>
            <a:lvl1pPr algn="ctr">
              <a:defRPr sz="5400" b="1" cap="none" baseline="0">
                <a:latin typeface="Times New Roman" panose="02020603050405020304" pitchFamily="18" charset="0"/>
                <a:cs typeface="Times New Roman" panose="02020603050405020304" pitchFamily="18" charset="0"/>
              </a:defRPr>
            </a:lvl1pPr>
          </a:lstStyle>
          <a:p>
            <a:r>
              <a:rPr lang="en-US"/>
              <a:t>Sub-Title Here</a:t>
            </a:r>
          </a:p>
        </p:txBody>
      </p:sp>
      <p:sp>
        <p:nvSpPr>
          <p:cNvPr id="9" name="Text Placeholder 2"/>
          <p:cNvSpPr>
            <a:spLocks noGrp="1"/>
          </p:cNvSpPr>
          <p:nvPr>
            <p:ph type="body" idx="1" hasCustomPrompt="1"/>
          </p:nvPr>
        </p:nvSpPr>
        <p:spPr>
          <a:xfrm>
            <a:off x="918104" y="2667000"/>
            <a:ext cx="8535988" cy="1879600"/>
          </a:xfrm>
          <a:prstGeom prst="rect">
            <a:avLst/>
          </a:prstGeom>
        </p:spPr>
        <p:txBody>
          <a:bodyPr anchor="ctr">
            <a:normAutofit/>
          </a:bodyPr>
          <a:lstStyle>
            <a:lvl1pPr marL="457200" indent="-457200" algn="l">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atin typeface="Times New Roman" panose="02020603050405020304" pitchFamily="18" charset="0"/>
                <a:cs typeface="Times New Roman" panose="02020603050405020304" pitchFamily="18" charset="0"/>
              </a:rPr>
              <a:t>Text goes here</a:t>
            </a:r>
          </a:p>
          <a:p>
            <a:pPr lvl="0"/>
            <a:r>
              <a:rPr lang="en-US">
                <a:latin typeface="Times New Roman" panose="02020603050405020304" pitchFamily="18" charset="0"/>
                <a:cs typeface="Times New Roman" panose="02020603050405020304" pitchFamily="18" charset="0"/>
              </a:rPr>
              <a:t>Times New Roman in 32 size font</a:t>
            </a:r>
            <a:endParaRPr lang="en-US"/>
          </a:p>
        </p:txBody>
      </p:sp>
    </p:spTree>
    <p:extLst>
      <p:ext uri="{BB962C8B-B14F-4D97-AF65-F5344CB8AC3E}">
        <p14:creationId xmlns:p14="http://schemas.microsoft.com/office/powerpoint/2010/main" val="926438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1789" y="4086514"/>
            <a:ext cx="2730211" cy="2730211"/>
          </a:xfrm>
          <a:prstGeom prst="rect">
            <a:avLst/>
          </a:prstGeom>
        </p:spPr>
      </p:pic>
    </p:spTree>
    <p:extLst>
      <p:ext uri="{BB962C8B-B14F-4D97-AF65-F5344CB8AC3E}">
        <p14:creationId xmlns:p14="http://schemas.microsoft.com/office/powerpoint/2010/main" val="3811758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AA4AC-395B-4E24-95F2-FC51C539AF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E3775B-10F8-4A91-B2AB-237F6EAC6E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B6B6D8-D98D-4BE4-B81F-A3C2AF19EAC8}"/>
              </a:ext>
            </a:extLst>
          </p:cNvPr>
          <p:cNvSpPr>
            <a:spLocks noGrp="1"/>
          </p:cNvSpPr>
          <p:nvPr>
            <p:ph type="dt" sz="half" idx="10"/>
          </p:nvPr>
        </p:nvSpPr>
        <p:spPr/>
        <p:txBody>
          <a:bodyPr/>
          <a:lstStyle/>
          <a:p>
            <a:fld id="{DFA02A19-E8D1-4B42-AC34-21EF9A951EAD}" type="datetimeFigureOut">
              <a:rPr lang="en-US" smtClean="0"/>
              <a:t>4/2/2024</a:t>
            </a:fld>
            <a:endParaRPr lang="en-US"/>
          </a:p>
        </p:txBody>
      </p:sp>
      <p:sp>
        <p:nvSpPr>
          <p:cNvPr id="5" name="Footer Placeholder 4">
            <a:extLst>
              <a:ext uri="{FF2B5EF4-FFF2-40B4-BE49-F238E27FC236}">
                <a16:creationId xmlns:a16="http://schemas.microsoft.com/office/drawing/2014/main" id="{97490A65-05AE-4B22-B05D-98354BC043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9FD2A0-0A94-45E6-874D-1A25725DDE2A}"/>
              </a:ext>
            </a:extLst>
          </p:cNvPr>
          <p:cNvSpPr>
            <a:spLocks noGrp="1"/>
          </p:cNvSpPr>
          <p:nvPr>
            <p:ph type="sldNum" sz="quarter" idx="12"/>
          </p:nvPr>
        </p:nvSpPr>
        <p:spPr/>
        <p:txBody>
          <a:bodyPr/>
          <a:lstStyle/>
          <a:p>
            <a:fld id="{D855353B-254C-4621-9A2F-6FDE02916DA9}" type="slidenum">
              <a:rPr lang="en-US" smtClean="0"/>
              <a:t>‹#›</a:t>
            </a:fld>
            <a:endParaRPr lang="en-US"/>
          </a:p>
        </p:txBody>
      </p:sp>
    </p:spTree>
    <p:extLst>
      <p:ext uri="{BB962C8B-B14F-4D97-AF65-F5344CB8AC3E}">
        <p14:creationId xmlns:p14="http://schemas.microsoft.com/office/powerpoint/2010/main" val="192207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FAF7A-C99E-4AF5-A9B8-9511B5C97B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017F16-D1D0-4D82-9294-41DE35A544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813AAA-FD16-43B5-8584-43B0BE3536BE}"/>
              </a:ext>
            </a:extLst>
          </p:cNvPr>
          <p:cNvSpPr>
            <a:spLocks noGrp="1"/>
          </p:cNvSpPr>
          <p:nvPr>
            <p:ph type="dt" sz="half" idx="10"/>
          </p:nvPr>
        </p:nvSpPr>
        <p:spPr/>
        <p:txBody>
          <a:bodyPr/>
          <a:lstStyle/>
          <a:p>
            <a:fld id="{DFA02A19-E8D1-4B42-AC34-21EF9A951EAD}" type="datetimeFigureOut">
              <a:rPr lang="en-US" smtClean="0"/>
              <a:t>4/2/2024</a:t>
            </a:fld>
            <a:endParaRPr lang="en-US"/>
          </a:p>
        </p:txBody>
      </p:sp>
      <p:sp>
        <p:nvSpPr>
          <p:cNvPr id="5" name="Footer Placeholder 4">
            <a:extLst>
              <a:ext uri="{FF2B5EF4-FFF2-40B4-BE49-F238E27FC236}">
                <a16:creationId xmlns:a16="http://schemas.microsoft.com/office/drawing/2014/main" id="{EBED6A16-ECAE-409C-A729-F4367A6EA2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699DF-C947-4C4E-A9AB-B434CF92A669}"/>
              </a:ext>
            </a:extLst>
          </p:cNvPr>
          <p:cNvSpPr>
            <a:spLocks noGrp="1"/>
          </p:cNvSpPr>
          <p:nvPr>
            <p:ph type="sldNum" sz="quarter" idx="12"/>
          </p:nvPr>
        </p:nvSpPr>
        <p:spPr/>
        <p:txBody>
          <a:bodyPr/>
          <a:lstStyle/>
          <a:p>
            <a:fld id="{D855353B-254C-4621-9A2F-6FDE02916DA9}" type="slidenum">
              <a:rPr lang="en-US" smtClean="0"/>
              <a:t>‹#›</a:t>
            </a:fld>
            <a:endParaRPr lang="en-US"/>
          </a:p>
        </p:txBody>
      </p:sp>
    </p:spTree>
    <p:extLst>
      <p:ext uri="{BB962C8B-B14F-4D97-AF65-F5344CB8AC3E}">
        <p14:creationId xmlns:p14="http://schemas.microsoft.com/office/powerpoint/2010/main" val="2332404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3528C-2580-405A-B994-3D7F528AC7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8628CD-7024-459F-AAC3-285311495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C92FD-62BE-4B9A-AE8F-40D642865CDA}"/>
              </a:ext>
            </a:extLst>
          </p:cNvPr>
          <p:cNvSpPr>
            <a:spLocks noGrp="1"/>
          </p:cNvSpPr>
          <p:nvPr>
            <p:ph type="dt" sz="half" idx="10"/>
          </p:nvPr>
        </p:nvSpPr>
        <p:spPr/>
        <p:txBody>
          <a:bodyPr/>
          <a:lstStyle/>
          <a:p>
            <a:fld id="{DFA02A19-E8D1-4B42-AC34-21EF9A951EAD}" type="datetimeFigureOut">
              <a:rPr lang="en-US" smtClean="0"/>
              <a:t>4/2/2024</a:t>
            </a:fld>
            <a:endParaRPr lang="en-US"/>
          </a:p>
        </p:txBody>
      </p:sp>
      <p:sp>
        <p:nvSpPr>
          <p:cNvPr id="5" name="Footer Placeholder 4">
            <a:extLst>
              <a:ext uri="{FF2B5EF4-FFF2-40B4-BE49-F238E27FC236}">
                <a16:creationId xmlns:a16="http://schemas.microsoft.com/office/drawing/2014/main" id="{CD0670EA-00C4-415D-9A44-4943C064D4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C3A715-0060-4209-9BCB-B5D9895BB298}"/>
              </a:ext>
            </a:extLst>
          </p:cNvPr>
          <p:cNvSpPr>
            <a:spLocks noGrp="1"/>
          </p:cNvSpPr>
          <p:nvPr>
            <p:ph type="sldNum" sz="quarter" idx="12"/>
          </p:nvPr>
        </p:nvSpPr>
        <p:spPr/>
        <p:txBody>
          <a:bodyPr/>
          <a:lstStyle/>
          <a:p>
            <a:fld id="{D855353B-254C-4621-9A2F-6FDE02916DA9}" type="slidenum">
              <a:rPr lang="en-US" smtClean="0"/>
              <a:t>‹#›</a:t>
            </a:fld>
            <a:endParaRPr lang="en-US"/>
          </a:p>
        </p:txBody>
      </p:sp>
    </p:spTree>
    <p:extLst>
      <p:ext uri="{BB962C8B-B14F-4D97-AF65-F5344CB8AC3E}">
        <p14:creationId xmlns:p14="http://schemas.microsoft.com/office/powerpoint/2010/main" val="3478191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137E0-ECE7-40C8-A6E7-D9EC6B333B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9CF53C-24A4-453D-8E7C-DECA88B966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F60DEB-8E10-46C1-BB1C-28C404F8E8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9A5B52-92F4-432F-BC72-53CB65AA6764}"/>
              </a:ext>
            </a:extLst>
          </p:cNvPr>
          <p:cNvSpPr>
            <a:spLocks noGrp="1"/>
          </p:cNvSpPr>
          <p:nvPr>
            <p:ph type="dt" sz="half" idx="10"/>
          </p:nvPr>
        </p:nvSpPr>
        <p:spPr/>
        <p:txBody>
          <a:bodyPr/>
          <a:lstStyle/>
          <a:p>
            <a:fld id="{DFA02A19-E8D1-4B42-AC34-21EF9A951EAD}" type="datetimeFigureOut">
              <a:rPr lang="en-US" smtClean="0"/>
              <a:t>4/2/2024</a:t>
            </a:fld>
            <a:endParaRPr lang="en-US"/>
          </a:p>
        </p:txBody>
      </p:sp>
      <p:sp>
        <p:nvSpPr>
          <p:cNvPr id="6" name="Footer Placeholder 5">
            <a:extLst>
              <a:ext uri="{FF2B5EF4-FFF2-40B4-BE49-F238E27FC236}">
                <a16:creationId xmlns:a16="http://schemas.microsoft.com/office/drawing/2014/main" id="{6FBC4675-8270-42D0-A4F9-DD6F1FAEA8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532A53-0B2C-43B9-BEB2-E5AB14BD28B9}"/>
              </a:ext>
            </a:extLst>
          </p:cNvPr>
          <p:cNvSpPr>
            <a:spLocks noGrp="1"/>
          </p:cNvSpPr>
          <p:nvPr>
            <p:ph type="sldNum" sz="quarter" idx="12"/>
          </p:nvPr>
        </p:nvSpPr>
        <p:spPr/>
        <p:txBody>
          <a:bodyPr/>
          <a:lstStyle/>
          <a:p>
            <a:fld id="{D855353B-254C-4621-9A2F-6FDE02916DA9}" type="slidenum">
              <a:rPr lang="en-US" smtClean="0"/>
              <a:t>‹#›</a:t>
            </a:fld>
            <a:endParaRPr lang="en-US"/>
          </a:p>
        </p:txBody>
      </p:sp>
    </p:spTree>
    <p:extLst>
      <p:ext uri="{BB962C8B-B14F-4D97-AF65-F5344CB8AC3E}">
        <p14:creationId xmlns:p14="http://schemas.microsoft.com/office/powerpoint/2010/main" val="35822881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ouble Wave 6"/>
          <p:cNvSpPr/>
          <p:nvPr userDrawn="1"/>
        </p:nvSpPr>
        <p:spPr>
          <a:xfrm>
            <a:off x="0" y="5846619"/>
            <a:ext cx="12192000" cy="1149927"/>
          </a:xfrm>
          <a:prstGeom prst="doubleWav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uble Wave 7"/>
          <p:cNvSpPr/>
          <p:nvPr userDrawn="1"/>
        </p:nvSpPr>
        <p:spPr>
          <a:xfrm>
            <a:off x="0" y="6167583"/>
            <a:ext cx="12192000" cy="828963"/>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891145"/>
      </p:ext>
    </p:extLst>
  </p:cSld>
  <p:clrMap bg1="lt1" tx1="dk1" bg2="lt2" tx2="dk2" accent1="accent1" accent2="accent2" accent3="accent3" accent4="accent4" accent5="accent5" accent6="accent6" hlink="hlink" folHlink="folHlink"/>
  <p:sldLayoutIdLst>
    <p:sldLayoutId id="2147483657" r:id="rId1"/>
    <p:sldLayoutId id="2147483654" r:id="rId2"/>
    <p:sldLayoutId id="2147483659" r:id="rId3"/>
    <p:sldLayoutId id="2147483650" r:id="rId4"/>
    <p:sldLayoutId id="214748365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DFB197-BBE8-4E3E-9EFA-0C6EB59E92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AEAB61-1A0E-446E-94DF-9CCE07B493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E1F008-BE0D-4244-98EB-355FCC93F6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02A19-E8D1-4B42-AC34-21EF9A951EAD}" type="datetimeFigureOut">
              <a:rPr lang="en-US" smtClean="0"/>
              <a:t>4/2/2024</a:t>
            </a:fld>
            <a:endParaRPr lang="en-US"/>
          </a:p>
        </p:txBody>
      </p:sp>
      <p:sp>
        <p:nvSpPr>
          <p:cNvPr id="5" name="Footer Placeholder 4">
            <a:extLst>
              <a:ext uri="{FF2B5EF4-FFF2-40B4-BE49-F238E27FC236}">
                <a16:creationId xmlns:a16="http://schemas.microsoft.com/office/drawing/2014/main" id="{E391AD3B-13BA-4248-AB60-1EC97B3149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E91039-9898-4F96-BE0A-E9EA8B5D18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55353B-254C-4621-9A2F-6FDE02916DA9}" type="slidenum">
              <a:rPr lang="en-US" smtClean="0"/>
              <a:t>‹#›</a:t>
            </a:fld>
            <a:endParaRPr lang="en-US"/>
          </a:p>
        </p:txBody>
      </p:sp>
    </p:spTree>
    <p:extLst>
      <p:ext uri="{BB962C8B-B14F-4D97-AF65-F5344CB8AC3E}">
        <p14:creationId xmlns:p14="http://schemas.microsoft.com/office/powerpoint/2010/main" val="31243346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2.pn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hyperlink" Target="mailto:olhook@odot.org" TargetMode="External"/><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hyperlink" Target="mailto:cristi@swoda.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1.sv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pn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1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A0D185-C21A-4A24-8C9A-9ABB90ED6E82}"/>
              </a:ext>
            </a:extLst>
          </p:cNvPr>
          <p:cNvSpPr txBox="1"/>
          <p:nvPr/>
        </p:nvSpPr>
        <p:spPr>
          <a:xfrm>
            <a:off x="61370" y="1374001"/>
            <a:ext cx="12067713" cy="2585323"/>
          </a:xfrm>
          <a:prstGeom prst="rect">
            <a:avLst/>
          </a:prstGeom>
          <a:noFill/>
        </p:spPr>
        <p:txBody>
          <a:bodyPr wrap="square" rtlCol="0">
            <a:spAutoFit/>
          </a:bodyPr>
          <a:lstStyle/>
          <a:p>
            <a:pPr algn="ctr"/>
            <a:r>
              <a:rPr lang="en-US" sz="5400" b="1">
                <a:latin typeface="Times New Roman" panose="02020603050405020304" pitchFamily="18" charset="0"/>
                <a:cs typeface="Times New Roman" panose="02020603050405020304" pitchFamily="18" charset="0"/>
              </a:rPr>
              <a:t>Oklahoma</a:t>
            </a:r>
          </a:p>
          <a:p>
            <a:pPr algn="ctr"/>
            <a:r>
              <a:rPr lang="en-US" sz="5400" b="1">
                <a:latin typeface="Times New Roman" panose="02020603050405020304" pitchFamily="18" charset="0"/>
                <a:cs typeface="Times New Roman" panose="02020603050405020304" pitchFamily="18" charset="0"/>
              </a:rPr>
              <a:t>Mobility Management</a:t>
            </a:r>
          </a:p>
          <a:p>
            <a:pPr algn="ctr"/>
            <a:endParaRPr lang="en-US" sz="5400" b="1">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1F44210-AD5E-562F-60C3-013B7DBCE27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264176" y="278145"/>
            <a:ext cx="1744418" cy="1744418"/>
          </a:xfrm>
          <a:prstGeom prst="rect">
            <a:avLst/>
          </a:prstGeom>
        </p:spPr>
      </p:pic>
      <p:pic>
        <p:nvPicPr>
          <p:cNvPr id="5" name="Graphic 4">
            <a:extLst>
              <a:ext uri="{FF2B5EF4-FFF2-40B4-BE49-F238E27FC236}">
                <a16:creationId xmlns:a16="http://schemas.microsoft.com/office/drawing/2014/main" id="{EEBE6082-6F03-D0B6-B1B0-E8E24A1AF7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3540" y="234977"/>
            <a:ext cx="2971800" cy="819150"/>
          </a:xfrm>
          <a:prstGeom prst="rect">
            <a:avLst/>
          </a:prstGeom>
        </p:spPr>
      </p:pic>
      <p:pic>
        <p:nvPicPr>
          <p:cNvPr id="4" name="Picture 3" descr="A person wearing glasses and a pink shirt&#10;&#10;Description automatically generated">
            <a:extLst>
              <a:ext uri="{FF2B5EF4-FFF2-40B4-BE49-F238E27FC236}">
                <a16:creationId xmlns:a16="http://schemas.microsoft.com/office/drawing/2014/main" id="{0CE9A422-ED4F-B02E-7070-6EF64DCEB93B}"/>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3000"/>
                    </a14:imgEffect>
                  </a14:imgLayer>
                </a14:imgProps>
              </a:ext>
            </a:extLst>
          </a:blip>
          <a:srcRect r="-350" b="10918"/>
          <a:stretch/>
        </p:blipFill>
        <p:spPr>
          <a:xfrm>
            <a:off x="6342338" y="3461856"/>
            <a:ext cx="2010056" cy="2513444"/>
          </a:xfrm>
          <a:prstGeom prst="rect">
            <a:avLst/>
          </a:prstGeom>
        </p:spPr>
      </p:pic>
      <p:pic>
        <p:nvPicPr>
          <p:cNvPr id="6" name="Picture 5" descr="A person smiling at camera&#10;&#10;Description automatically generated">
            <a:extLst>
              <a:ext uri="{FF2B5EF4-FFF2-40B4-BE49-F238E27FC236}">
                <a16:creationId xmlns:a16="http://schemas.microsoft.com/office/drawing/2014/main" id="{411C5E39-EF9D-6CAB-5212-6D1150501604}"/>
              </a:ext>
            </a:extLst>
          </p:cNvPr>
          <p:cNvPicPr>
            <a:picLocks noChangeAspect="1"/>
          </p:cNvPicPr>
          <p:nvPr/>
        </p:nvPicPr>
        <p:blipFill>
          <a:blip r:embed="rId8"/>
          <a:stretch>
            <a:fillRect/>
          </a:stretch>
        </p:blipFill>
        <p:spPr>
          <a:xfrm>
            <a:off x="3911786" y="3468847"/>
            <a:ext cx="2008688" cy="2506911"/>
          </a:xfrm>
          <a:prstGeom prst="rect">
            <a:avLst/>
          </a:prstGeom>
        </p:spPr>
      </p:pic>
      <p:sp>
        <p:nvSpPr>
          <p:cNvPr id="7" name="TextBox 6">
            <a:extLst>
              <a:ext uri="{FF2B5EF4-FFF2-40B4-BE49-F238E27FC236}">
                <a16:creationId xmlns:a16="http://schemas.microsoft.com/office/drawing/2014/main" id="{718AB699-96E9-44D0-A36B-A4692F6019A0}"/>
              </a:ext>
            </a:extLst>
          </p:cNvPr>
          <p:cNvSpPr txBox="1"/>
          <p:nvPr/>
        </p:nvSpPr>
        <p:spPr>
          <a:xfrm>
            <a:off x="831909" y="4250422"/>
            <a:ext cx="284526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a:latin typeface="Times New Roman"/>
                <a:cs typeface="Arial"/>
              </a:rPr>
              <a:t>Olivia Hook</a:t>
            </a:r>
            <a:endParaRPr lang="en-US" b="1">
              <a:latin typeface="Times New Roman"/>
              <a:cs typeface="Times New Roman"/>
            </a:endParaRPr>
          </a:p>
          <a:p>
            <a:pPr algn="r"/>
            <a:endParaRPr lang="en-US">
              <a:latin typeface="Times New Roman"/>
              <a:cs typeface="Arial"/>
            </a:endParaRPr>
          </a:p>
          <a:p>
            <a:pPr algn="r"/>
            <a:r>
              <a:rPr lang="en-US">
                <a:latin typeface="Times New Roman"/>
                <a:cs typeface="Arial"/>
              </a:rPr>
              <a:t>Transportation Manager</a:t>
            </a:r>
          </a:p>
          <a:p>
            <a:pPr algn="r"/>
            <a:endParaRPr lang="en-US">
              <a:latin typeface="Times New Roman"/>
              <a:cs typeface="Arial"/>
            </a:endParaRPr>
          </a:p>
          <a:p>
            <a:pPr algn="r"/>
            <a:r>
              <a:rPr lang="en-US">
                <a:latin typeface="Times New Roman"/>
                <a:cs typeface="Arial"/>
              </a:rPr>
              <a:t>Oklahoma Department of Transportation</a:t>
            </a:r>
          </a:p>
        </p:txBody>
      </p:sp>
      <p:sp>
        <p:nvSpPr>
          <p:cNvPr id="8" name="TextBox 7">
            <a:extLst>
              <a:ext uri="{FF2B5EF4-FFF2-40B4-BE49-F238E27FC236}">
                <a16:creationId xmlns:a16="http://schemas.microsoft.com/office/drawing/2014/main" id="{CE858A17-8951-34DE-C2CD-5AAB68BBF95D}"/>
              </a:ext>
            </a:extLst>
          </p:cNvPr>
          <p:cNvSpPr txBox="1"/>
          <p:nvPr/>
        </p:nvSpPr>
        <p:spPr>
          <a:xfrm>
            <a:off x="8591725" y="4250422"/>
            <a:ext cx="284526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Times New Roman"/>
                <a:cs typeface="Times New Roman"/>
              </a:rPr>
              <a:t>Cristi Williams</a:t>
            </a:r>
          </a:p>
          <a:p>
            <a:endParaRPr lang="en-US">
              <a:latin typeface="Times New Roman"/>
              <a:cs typeface="Arial"/>
            </a:endParaRPr>
          </a:p>
          <a:p>
            <a:r>
              <a:rPr lang="en-US">
                <a:latin typeface="Times New Roman"/>
                <a:cs typeface="Times New Roman"/>
              </a:rPr>
              <a:t>Mobility Navigator</a:t>
            </a:r>
          </a:p>
          <a:p>
            <a:endParaRPr lang="en-US">
              <a:latin typeface="Times New Roman"/>
              <a:cs typeface="Arial"/>
            </a:endParaRPr>
          </a:p>
          <a:p>
            <a:r>
              <a:rPr lang="en-US">
                <a:latin typeface="Times New Roman"/>
                <a:cs typeface="Times New Roman"/>
              </a:rPr>
              <a:t>South Western Oklahoma Development Authority </a:t>
            </a:r>
          </a:p>
        </p:txBody>
      </p:sp>
    </p:spTree>
    <p:extLst>
      <p:ext uri="{BB962C8B-B14F-4D97-AF65-F5344CB8AC3E}">
        <p14:creationId xmlns:p14="http://schemas.microsoft.com/office/powerpoint/2010/main" val="1580030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836D9D-9041-9AC0-4056-102BC316E55F}"/>
              </a:ext>
            </a:extLst>
          </p:cNvPr>
          <p:cNvPicPr>
            <a:picLocks noChangeAspect="1"/>
          </p:cNvPicPr>
          <p:nvPr/>
        </p:nvPicPr>
        <p:blipFill>
          <a:blip r:embed="rId3">
            <a:alphaModFix amt="10000"/>
          </a:blip>
          <a:stretch>
            <a:fillRect/>
          </a:stretch>
        </p:blipFill>
        <p:spPr>
          <a:xfrm>
            <a:off x="-99765" y="1"/>
            <a:ext cx="12291765" cy="6858000"/>
          </a:xfrm>
          <a:prstGeom prst="rect">
            <a:avLst/>
          </a:prstGeom>
          <a:effectLst>
            <a:outerShdw blurRad="50800" dist="50800" dir="5400000" algn="ctr" rotWithShape="0">
              <a:srgbClr val="000000">
                <a:alpha val="13000"/>
              </a:srgbClr>
            </a:outerShdw>
            <a:reflection stA="20000" endPos="65000" dist="50800" dir="5400000" sy="-100000" algn="bl" rotWithShape="0"/>
          </a:effectLst>
        </p:spPr>
      </p:pic>
      <p:sp>
        <p:nvSpPr>
          <p:cNvPr id="2" name="Title 1">
            <a:extLst>
              <a:ext uri="{FF2B5EF4-FFF2-40B4-BE49-F238E27FC236}">
                <a16:creationId xmlns:a16="http://schemas.microsoft.com/office/drawing/2014/main" id="{E52FE9F9-BCB9-DC89-F492-F9E209652516}"/>
              </a:ext>
            </a:extLst>
          </p:cNvPr>
          <p:cNvSpPr>
            <a:spLocks noGrp="1"/>
          </p:cNvSpPr>
          <p:nvPr>
            <p:ph type="title"/>
          </p:nvPr>
        </p:nvSpPr>
        <p:spPr>
          <a:xfrm>
            <a:off x="958743" y="0"/>
            <a:ext cx="9386358" cy="1008592"/>
          </a:xfrm>
        </p:spPr>
        <p:txBody>
          <a:bodyPr/>
          <a:lstStyle/>
          <a:p>
            <a:r>
              <a:rPr lang="en-US" sz="3200"/>
              <a:t>Highlights- Veterans Assist</a:t>
            </a:r>
          </a:p>
        </p:txBody>
      </p:sp>
      <p:graphicFrame>
        <p:nvGraphicFramePr>
          <p:cNvPr id="4" name="Diagram 3">
            <a:extLst>
              <a:ext uri="{FF2B5EF4-FFF2-40B4-BE49-F238E27FC236}">
                <a16:creationId xmlns:a16="http://schemas.microsoft.com/office/drawing/2014/main" id="{BED04012-6FF4-D4C3-6124-61C1EC11D9BD}"/>
              </a:ext>
            </a:extLst>
          </p:cNvPr>
          <p:cNvGraphicFramePr/>
          <p:nvPr>
            <p:extLst>
              <p:ext uri="{D42A27DB-BD31-4B8C-83A1-F6EECF244321}">
                <p14:modId xmlns:p14="http://schemas.microsoft.com/office/powerpoint/2010/main" val="2188342769"/>
              </p:ext>
            </p:extLst>
          </p:nvPr>
        </p:nvGraphicFramePr>
        <p:xfrm>
          <a:off x="153799" y="-559964"/>
          <a:ext cx="11884401" cy="73207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58252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FE9F9-BCB9-DC89-F492-F9E209652516}"/>
              </a:ext>
            </a:extLst>
          </p:cNvPr>
          <p:cNvSpPr>
            <a:spLocks noGrp="1"/>
          </p:cNvSpPr>
          <p:nvPr>
            <p:ph type="title"/>
          </p:nvPr>
        </p:nvSpPr>
        <p:spPr/>
        <p:txBody>
          <a:bodyPr/>
          <a:lstStyle/>
          <a:p>
            <a:r>
              <a:rPr lang="en-US" sz="3200"/>
              <a:t>Highlights- Transportation Chat </a:t>
            </a:r>
            <a:br>
              <a:rPr lang="en-US" sz="3200"/>
            </a:br>
            <a:r>
              <a:rPr lang="en-US" sz="3200"/>
              <a:t>A Community Forum</a:t>
            </a:r>
          </a:p>
        </p:txBody>
      </p:sp>
      <p:pic>
        <p:nvPicPr>
          <p:cNvPr id="5" name="Picture 4">
            <a:extLst>
              <a:ext uri="{FF2B5EF4-FFF2-40B4-BE49-F238E27FC236}">
                <a16:creationId xmlns:a16="http://schemas.microsoft.com/office/drawing/2014/main" id="{72C1BED9-6AF5-022B-94A6-5571FFDDB167}"/>
              </a:ext>
            </a:extLst>
          </p:cNvPr>
          <p:cNvPicPr>
            <a:picLocks noChangeAspect="1"/>
          </p:cNvPicPr>
          <p:nvPr/>
        </p:nvPicPr>
        <p:blipFill>
          <a:blip r:embed="rId3"/>
          <a:stretch>
            <a:fillRect/>
          </a:stretch>
        </p:blipFill>
        <p:spPr>
          <a:xfrm>
            <a:off x="2911142" y="4323190"/>
            <a:ext cx="3671615" cy="2414212"/>
          </a:xfrm>
          <a:prstGeom prst="rect">
            <a:avLst/>
          </a:prstGeom>
          <a:ln w="76200">
            <a:solidFill>
              <a:schemeClr val="accent1"/>
            </a:solidFill>
          </a:ln>
        </p:spPr>
      </p:pic>
      <p:pic>
        <p:nvPicPr>
          <p:cNvPr id="7" name="Picture 6">
            <a:extLst>
              <a:ext uri="{FF2B5EF4-FFF2-40B4-BE49-F238E27FC236}">
                <a16:creationId xmlns:a16="http://schemas.microsoft.com/office/drawing/2014/main" id="{5C33A8BC-3F9D-17C0-B4D4-1386C7D2BCAA}"/>
              </a:ext>
            </a:extLst>
          </p:cNvPr>
          <p:cNvPicPr>
            <a:picLocks noChangeAspect="1"/>
          </p:cNvPicPr>
          <p:nvPr/>
        </p:nvPicPr>
        <p:blipFill>
          <a:blip r:embed="rId4"/>
          <a:stretch>
            <a:fillRect/>
          </a:stretch>
        </p:blipFill>
        <p:spPr>
          <a:xfrm>
            <a:off x="1480824" y="3053336"/>
            <a:ext cx="1733310" cy="2044916"/>
          </a:xfrm>
          <a:prstGeom prst="rect">
            <a:avLst/>
          </a:prstGeom>
          <a:ln w="76200">
            <a:solidFill>
              <a:schemeClr val="accent1"/>
            </a:solidFill>
          </a:ln>
        </p:spPr>
      </p:pic>
      <p:sp>
        <p:nvSpPr>
          <p:cNvPr id="3" name="Text Placeholder 2">
            <a:extLst>
              <a:ext uri="{FF2B5EF4-FFF2-40B4-BE49-F238E27FC236}">
                <a16:creationId xmlns:a16="http://schemas.microsoft.com/office/drawing/2014/main" id="{7D8D639A-CE4D-2BD7-7E8D-8DF55657BB9D}"/>
              </a:ext>
            </a:extLst>
          </p:cNvPr>
          <p:cNvSpPr>
            <a:spLocks noGrp="1"/>
          </p:cNvSpPr>
          <p:nvPr>
            <p:ph type="body" idx="1"/>
          </p:nvPr>
        </p:nvSpPr>
        <p:spPr>
          <a:xfrm>
            <a:off x="3425015" y="1057276"/>
            <a:ext cx="7433946" cy="3489091"/>
          </a:xfrm>
          <a:solidFill>
            <a:srgbClr val="FFFBF3"/>
          </a:solidFill>
          <a:ln w="38100">
            <a:solidFill>
              <a:schemeClr val="accent1"/>
            </a:solidFill>
          </a:ln>
        </p:spPr>
        <p:txBody>
          <a:bodyPr>
            <a:normAutofit fontScale="77500" lnSpcReduction="20000"/>
          </a:bodyPr>
          <a:lstStyle/>
          <a:p>
            <a:pPr marL="0" indent="0">
              <a:lnSpc>
                <a:spcPct val="100000"/>
              </a:lnSpc>
              <a:spcBef>
                <a:spcPts val="0"/>
              </a:spcBef>
              <a:buNone/>
            </a:pPr>
            <a:r>
              <a:rPr lang="en-US" sz="2800">
                <a:solidFill>
                  <a:srgbClr val="0070C0"/>
                </a:solidFill>
              </a:rPr>
              <a:t>The Mobility Management Programs </a:t>
            </a:r>
          </a:p>
          <a:p>
            <a:pPr marL="0" indent="0">
              <a:lnSpc>
                <a:spcPct val="100000"/>
              </a:lnSpc>
              <a:spcBef>
                <a:spcPts val="0"/>
              </a:spcBef>
              <a:buNone/>
            </a:pPr>
            <a:r>
              <a:rPr lang="en-US" sz="2800">
                <a:solidFill>
                  <a:srgbClr val="0070C0"/>
                </a:solidFill>
              </a:rPr>
              <a:t>in Northwest and Southwest Oklahoma have begun t</a:t>
            </a:r>
            <a:r>
              <a:rPr lang="en-US" sz="2800" b="0" i="0">
                <a:solidFill>
                  <a:srgbClr val="0070C0"/>
                </a:solidFill>
                <a:effectLst/>
              </a:rPr>
              <a:t>alking with the community about transportation needs, concerns and strategies for improvement.</a:t>
            </a:r>
            <a:r>
              <a:rPr lang="en-US" sz="2800">
                <a:solidFill>
                  <a:srgbClr val="0070C0"/>
                </a:solidFill>
              </a:rPr>
              <a:t> </a:t>
            </a:r>
            <a:endParaRPr lang="en-US" sz="2800" b="0" i="0">
              <a:solidFill>
                <a:srgbClr val="0070C0"/>
              </a:solidFill>
              <a:effectLst/>
            </a:endParaRPr>
          </a:p>
          <a:p>
            <a:pPr marL="0" indent="0">
              <a:lnSpc>
                <a:spcPct val="100000"/>
              </a:lnSpc>
              <a:spcBef>
                <a:spcPts val="0"/>
              </a:spcBef>
              <a:buNone/>
            </a:pPr>
            <a:endParaRPr lang="en-US" sz="2800">
              <a:solidFill>
                <a:srgbClr val="0070C0"/>
              </a:solidFill>
            </a:endParaRPr>
          </a:p>
          <a:p>
            <a:pPr marL="0" indent="0">
              <a:lnSpc>
                <a:spcPct val="100000"/>
              </a:lnSpc>
              <a:spcBef>
                <a:spcPts val="0"/>
              </a:spcBef>
              <a:buNone/>
            </a:pPr>
            <a:r>
              <a:rPr lang="en-US" sz="2800" b="0" i="0">
                <a:solidFill>
                  <a:srgbClr val="0070C0"/>
                </a:solidFill>
                <a:effectLst/>
              </a:rPr>
              <a:t>This chat is important because it brings the community together to discuss and focus on transportation issues and solutions that work for everyone.</a:t>
            </a:r>
            <a:r>
              <a:rPr lang="en-US" sz="2800">
                <a:solidFill>
                  <a:srgbClr val="0070C0"/>
                </a:solidFill>
              </a:rPr>
              <a:t> </a:t>
            </a:r>
            <a:endParaRPr lang="en-US" sz="2800" b="0" i="0">
              <a:solidFill>
                <a:srgbClr val="0070C0"/>
              </a:solidFill>
              <a:effectLst/>
            </a:endParaRPr>
          </a:p>
          <a:p>
            <a:pPr marL="0" indent="0">
              <a:lnSpc>
                <a:spcPct val="100000"/>
              </a:lnSpc>
              <a:spcBef>
                <a:spcPts val="0"/>
              </a:spcBef>
              <a:buNone/>
            </a:pPr>
            <a:endParaRPr lang="en-US" sz="2800">
              <a:solidFill>
                <a:srgbClr val="0070C0"/>
              </a:solidFill>
            </a:endParaRPr>
          </a:p>
          <a:p>
            <a:pPr marL="0" indent="0">
              <a:lnSpc>
                <a:spcPct val="100000"/>
              </a:lnSpc>
              <a:spcBef>
                <a:spcPts val="0"/>
              </a:spcBef>
              <a:buNone/>
            </a:pPr>
            <a:r>
              <a:rPr lang="en-US" sz="2800" b="0" i="0">
                <a:solidFill>
                  <a:srgbClr val="0070C0"/>
                </a:solidFill>
                <a:effectLst/>
              </a:rPr>
              <a:t>Thus, ensuring that the solutions are efficient and consider the needs of citizens, businesses, organizations, and transit agencies.</a:t>
            </a:r>
            <a:endParaRPr lang="en-US" sz="2800">
              <a:solidFill>
                <a:srgbClr val="0070C0"/>
              </a:solidFill>
            </a:endParaRPr>
          </a:p>
        </p:txBody>
      </p:sp>
    </p:spTree>
    <p:extLst>
      <p:ext uri="{BB962C8B-B14F-4D97-AF65-F5344CB8AC3E}">
        <p14:creationId xmlns:p14="http://schemas.microsoft.com/office/powerpoint/2010/main" val="586402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35E420-289D-4FD8-9B26-9411BEFF71AD}"/>
              </a:ext>
            </a:extLst>
          </p:cNvPr>
          <p:cNvPicPr>
            <a:picLocks noChangeAspect="1"/>
          </p:cNvPicPr>
          <p:nvPr/>
        </p:nvPicPr>
        <p:blipFill>
          <a:blip r:embed="rId2"/>
          <a:stretch>
            <a:fillRect/>
          </a:stretch>
        </p:blipFill>
        <p:spPr>
          <a:xfrm>
            <a:off x="397412" y="4913926"/>
            <a:ext cx="3196245" cy="1006818"/>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3" name="Content Placeholder 2">
            <a:extLst>
              <a:ext uri="{FF2B5EF4-FFF2-40B4-BE49-F238E27FC236}">
                <a16:creationId xmlns:a16="http://schemas.microsoft.com/office/drawing/2014/main" id="{AFD0E1C1-EC92-4404-B623-B003DD44C86B}"/>
              </a:ext>
            </a:extLst>
          </p:cNvPr>
          <p:cNvSpPr>
            <a:spLocks noGrp="1"/>
          </p:cNvSpPr>
          <p:nvPr>
            <p:ph idx="1"/>
          </p:nvPr>
        </p:nvSpPr>
        <p:spPr>
          <a:xfrm>
            <a:off x="156407" y="2194051"/>
            <a:ext cx="4396622" cy="2216512"/>
          </a:xfrm>
        </p:spPr>
        <p:txBody>
          <a:bodyPr vert="horz" lIns="91440" tIns="45720" rIns="91440" bIns="45720" rtlCol="0" anchor="t">
            <a:noAutofit/>
          </a:bodyPr>
          <a:lstStyle/>
          <a:p>
            <a:pPr indent="0"/>
            <a:endParaRPr lang="en-US" sz="1900" b="1">
              <a:latin typeface="Times New Roman"/>
              <a:cs typeface="Times New Roman"/>
            </a:endParaRPr>
          </a:p>
          <a:p>
            <a:pPr indent="0">
              <a:buNone/>
            </a:pPr>
            <a:r>
              <a:rPr lang="en-US" sz="1900" b="1">
                <a:latin typeface="Times New Roman"/>
                <a:cs typeface="Times New Roman"/>
              </a:rPr>
              <a:t>Olivia Hook</a:t>
            </a:r>
          </a:p>
          <a:p>
            <a:pPr indent="0">
              <a:buNone/>
            </a:pPr>
            <a:r>
              <a:rPr lang="en-US" sz="1900">
                <a:latin typeface="Times New Roman"/>
                <a:cs typeface="Times New Roman"/>
              </a:rPr>
              <a:t>Transportation Manager</a:t>
            </a:r>
          </a:p>
          <a:p>
            <a:pPr indent="0">
              <a:buNone/>
            </a:pPr>
            <a:r>
              <a:rPr lang="en-US" sz="1900">
                <a:latin typeface="Times New Roman"/>
                <a:cs typeface="Times New Roman"/>
              </a:rPr>
              <a:t>Oklahoma DOT</a:t>
            </a:r>
          </a:p>
          <a:p>
            <a:pPr indent="0">
              <a:buNone/>
            </a:pPr>
            <a:r>
              <a:rPr lang="en-US" sz="1900">
                <a:latin typeface="Times New Roman"/>
                <a:cs typeface="Times New Roman"/>
                <a:hlinkClick r:id="rId3"/>
              </a:rPr>
              <a:t>ohook@odot.org</a:t>
            </a:r>
            <a:endParaRPr lang="en-US" sz="1900">
              <a:latin typeface="Times New Roman"/>
              <a:cs typeface="Times New Roman"/>
            </a:endParaRPr>
          </a:p>
          <a:p>
            <a:pPr indent="0">
              <a:buNone/>
            </a:pPr>
            <a:r>
              <a:rPr lang="en-US" sz="1900">
                <a:latin typeface="Times New Roman"/>
                <a:cs typeface="Times New Roman"/>
              </a:rPr>
              <a:t>405-625-2229</a:t>
            </a:r>
          </a:p>
        </p:txBody>
      </p:sp>
      <p:sp>
        <p:nvSpPr>
          <p:cNvPr id="6" name="Title 5">
            <a:extLst>
              <a:ext uri="{FF2B5EF4-FFF2-40B4-BE49-F238E27FC236}">
                <a16:creationId xmlns:a16="http://schemas.microsoft.com/office/drawing/2014/main" id="{021E108A-ADB6-471F-B985-1F808DD28809}"/>
              </a:ext>
            </a:extLst>
          </p:cNvPr>
          <p:cNvSpPr>
            <a:spLocks noGrp="1"/>
          </p:cNvSpPr>
          <p:nvPr>
            <p:ph type="title"/>
          </p:nvPr>
        </p:nvSpPr>
        <p:spPr/>
        <p:txBody>
          <a:bodyPr/>
          <a:lstStyle/>
          <a:p>
            <a:r>
              <a:rPr lang="en-US">
                <a:solidFill>
                  <a:schemeClr val="bg1"/>
                </a:solidFill>
              </a:rPr>
              <a:t>Contact Page</a:t>
            </a:r>
          </a:p>
        </p:txBody>
      </p:sp>
      <p:sp>
        <p:nvSpPr>
          <p:cNvPr id="2" name="TextBox 1">
            <a:extLst>
              <a:ext uri="{FF2B5EF4-FFF2-40B4-BE49-F238E27FC236}">
                <a16:creationId xmlns:a16="http://schemas.microsoft.com/office/drawing/2014/main" id="{8304FF37-8503-9526-B5C7-5739B8C71303}"/>
              </a:ext>
            </a:extLst>
          </p:cNvPr>
          <p:cNvSpPr txBox="1"/>
          <p:nvPr/>
        </p:nvSpPr>
        <p:spPr>
          <a:xfrm>
            <a:off x="342801" y="323181"/>
            <a:ext cx="7626804" cy="2585323"/>
          </a:xfrm>
          <a:prstGeom prst="rect">
            <a:avLst/>
          </a:prstGeom>
          <a:noFill/>
        </p:spPr>
        <p:txBody>
          <a:bodyPr wrap="square" lIns="91440" tIns="45720" rIns="91440" bIns="45720" rtlCol="0" anchor="t">
            <a:spAutoFit/>
          </a:bodyPr>
          <a:lstStyle/>
          <a:p>
            <a:r>
              <a:rPr lang="en-US" sz="5400" b="1">
                <a:solidFill>
                  <a:schemeClr val="accent1"/>
                </a:solidFill>
                <a:latin typeface="Times New Roman"/>
                <a:cs typeface="Times New Roman"/>
              </a:rPr>
              <a:t>And, we're just getting started</a:t>
            </a:r>
            <a:endParaRPr lang="en-US">
              <a:solidFill>
                <a:schemeClr val="accent1"/>
              </a:solidFill>
            </a:endParaRPr>
          </a:p>
          <a:p>
            <a:endParaRPr lang="en-US" sz="5400" b="1">
              <a:solidFill>
                <a:schemeClr val="accent1"/>
              </a:solidFill>
              <a:latin typeface="Times New Roman"/>
              <a:cs typeface="Times New Roman"/>
            </a:endParaRPr>
          </a:p>
        </p:txBody>
      </p:sp>
      <p:sp>
        <p:nvSpPr>
          <p:cNvPr id="7" name="Content Placeholder 2">
            <a:extLst>
              <a:ext uri="{FF2B5EF4-FFF2-40B4-BE49-F238E27FC236}">
                <a16:creationId xmlns:a16="http://schemas.microsoft.com/office/drawing/2014/main" id="{65BB4FA1-2A08-3D6A-4897-397CE31E734D}"/>
              </a:ext>
            </a:extLst>
          </p:cNvPr>
          <p:cNvSpPr txBox="1">
            <a:spLocks/>
          </p:cNvSpPr>
          <p:nvPr/>
        </p:nvSpPr>
        <p:spPr>
          <a:xfrm>
            <a:off x="7080692" y="2322320"/>
            <a:ext cx="4616111" cy="2216512"/>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endParaRPr lang="en-US" sz="2400" b="1">
              <a:latin typeface="Times New Roman"/>
              <a:cs typeface="Times New Roman"/>
            </a:endParaRPr>
          </a:p>
          <a:p>
            <a:pPr indent="0" algn="r">
              <a:buFont typeface="Arial" panose="020B0604020202020204" pitchFamily="34" charset="0"/>
              <a:buNone/>
            </a:pPr>
            <a:r>
              <a:rPr lang="en-US" sz="2400" b="1">
                <a:latin typeface="Times New Roman"/>
                <a:cs typeface="Times New Roman"/>
              </a:rPr>
              <a:t>Cristi Williams</a:t>
            </a:r>
          </a:p>
          <a:p>
            <a:pPr indent="0" algn="r">
              <a:buFont typeface="Arial" panose="020B0604020202020204" pitchFamily="34" charset="0"/>
              <a:buNone/>
            </a:pPr>
            <a:r>
              <a:rPr lang="en-US" sz="2400">
                <a:latin typeface="Times New Roman"/>
                <a:cs typeface="Times New Roman"/>
              </a:rPr>
              <a:t>Southwest Mobility Navigator</a:t>
            </a:r>
          </a:p>
          <a:p>
            <a:pPr indent="0" algn="r">
              <a:buFont typeface="Arial" panose="020B0604020202020204" pitchFamily="34" charset="0"/>
              <a:buNone/>
            </a:pPr>
            <a:r>
              <a:rPr lang="en-US" sz="2400">
                <a:latin typeface="Times New Roman"/>
                <a:cs typeface="Times New Roman"/>
              </a:rPr>
              <a:t>Southwestern Oklahoma Development Association</a:t>
            </a:r>
          </a:p>
          <a:p>
            <a:pPr indent="0" algn="r">
              <a:buFont typeface="Arial" panose="020B0604020202020204" pitchFamily="34" charset="0"/>
              <a:buNone/>
            </a:pPr>
            <a:r>
              <a:rPr lang="en-US" sz="2400">
                <a:latin typeface="Times New Roman"/>
                <a:cs typeface="Times New Roman"/>
                <a:hlinkClick r:id="rId4"/>
              </a:rPr>
              <a:t>cristi@swoda.org</a:t>
            </a:r>
            <a:endParaRPr lang="en-US" sz="2400">
              <a:latin typeface="Times New Roman"/>
              <a:cs typeface="Times New Roman"/>
            </a:endParaRPr>
          </a:p>
          <a:p>
            <a:pPr indent="0" algn="r">
              <a:buFont typeface="Arial" panose="020B0604020202020204" pitchFamily="34" charset="0"/>
              <a:buNone/>
            </a:pPr>
            <a:r>
              <a:rPr lang="en-US" sz="2400">
                <a:latin typeface="Times New Roman"/>
                <a:cs typeface="Times New Roman"/>
              </a:rPr>
              <a:t>580-562-5038</a:t>
            </a:r>
          </a:p>
        </p:txBody>
      </p:sp>
      <p:pic>
        <p:nvPicPr>
          <p:cNvPr id="8" name="Picture 7" descr="Logo&#10;&#10;Description automatically generated">
            <a:extLst>
              <a:ext uri="{FF2B5EF4-FFF2-40B4-BE49-F238E27FC236}">
                <a16:creationId xmlns:a16="http://schemas.microsoft.com/office/drawing/2014/main" id="{7DE00724-107B-52A3-AEE4-122F99AE21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88748" y="4535680"/>
            <a:ext cx="2307066" cy="2322320"/>
          </a:xfrm>
          <a:prstGeom prst="rect">
            <a:avLst/>
          </a:prstGeom>
        </p:spPr>
      </p:pic>
      <p:sp>
        <p:nvSpPr>
          <p:cNvPr id="5" name="TextBox 4">
            <a:extLst>
              <a:ext uri="{FF2B5EF4-FFF2-40B4-BE49-F238E27FC236}">
                <a16:creationId xmlns:a16="http://schemas.microsoft.com/office/drawing/2014/main" id="{2C908102-BF1C-2182-DEED-C5FE3E0ABF3F}"/>
              </a:ext>
            </a:extLst>
          </p:cNvPr>
          <p:cNvSpPr txBox="1"/>
          <p:nvPr/>
        </p:nvSpPr>
        <p:spPr>
          <a:xfrm>
            <a:off x="4530054" y="4914549"/>
            <a:ext cx="396379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chemeClr val="accent1"/>
                </a:solidFill>
                <a:latin typeface="Times New Roman"/>
                <a:cs typeface="Times New Roman"/>
              </a:rPr>
              <a:t>Thank you!!</a:t>
            </a:r>
            <a:endParaRPr lang="en-US">
              <a:solidFill>
                <a:schemeClr val="accent1"/>
              </a:solidFill>
            </a:endParaRPr>
          </a:p>
        </p:txBody>
      </p:sp>
    </p:spTree>
    <p:extLst>
      <p:ext uri="{BB962C8B-B14F-4D97-AF65-F5344CB8AC3E}">
        <p14:creationId xmlns:p14="http://schemas.microsoft.com/office/powerpoint/2010/main" val="2159524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2DC18-D6EE-C290-59BD-3D6D15F4FCB4}"/>
              </a:ext>
            </a:extLst>
          </p:cNvPr>
          <p:cNvSpPr>
            <a:spLocks noGrp="1"/>
          </p:cNvSpPr>
          <p:nvPr>
            <p:ph type="title"/>
          </p:nvPr>
        </p:nvSpPr>
        <p:spPr>
          <a:xfrm>
            <a:off x="193040" y="41275"/>
            <a:ext cx="11897359" cy="1137285"/>
          </a:xfrm>
        </p:spPr>
        <p:txBody>
          <a:bodyPr/>
          <a:lstStyle/>
          <a:p>
            <a:r>
              <a:rPr lang="en-US"/>
              <a:t>Established in 2023, </a:t>
            </a:r>
            <a:br>
              <a:rPr lang="en-US"/>
            </a:br>
            <a:r>
              <a:rPr lang="en-US"/>
              <a:t>Oklahoma currently has 6 mobility management programs</a:t>
            </a:r>
          </a:p>
        </p:txBody>
      </p:sp>
      <p:pic>
        <p:nvPicPr>
          <p:cNvPr id="4" name="Picture 3" descr="A picture containing map&#10;&#10;Description automatically generated">
            <a:extLst>
              <a:ext uri="{FF2B5EF4-FFF2-40B4-BE49-F238E27FC236}">
                <a16:creationId xmlns:a16="http://schemas.microsoft.com/office/drawing/2014/main" id="{6F1549C6-3ED2-C07C-4E2D-1D54D8C017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000" y="1254919"/>
            <a:ext cx="6152426" cy="4003040"/>
          </a:xfrm>
          <a:prstGeom prst="rect">
            <a:avLst/>
          </a:prstGeom>
        </p:spPr>
      </p:pic>
      <p:sp>
        <p:nvSpPr>
          <p:cNvPr id="5" name="TextBox 4">
            <a:extLst>
              <a:ext uri="{FF2B5EF4-FFF2-40B4-BE49-F238E27FC236}">
                <a16:creationId xmlns:a16="http://schemas.microsoft.com/office/drawing/2014/main" id="{1456783C-0382-6294-A0C4-0A2A82E505AB}"/>
              </a:ext>
            </a:extLst>
          </p:cNvPr>
          <p:cNvSpPr txBox="1"/>
          <p:nvPr/>
        </p:nvSpPr>
        <p:spPr>
          <a:xfrm>
            <a:off x="6990080" y="1564640"/>
            <a:ext cx="4754880" cy="4801314"/>
          </a:xfrm>
          <a:prstGeom prst="rect">
            <a:avLst/>
          </a:prstGeom>
          <a:noFill/>
        </p:spPr>
        <p:txBody>
          <a:bodyPr wrap="square" lIns="91440" tIns="45720" rIns="91440" bIns="45720" rtlCol="0" anchor="t">
            <a:spAutoFit/>
          </a:bodyPr>
          <a:lstStyle/>
          <a:p>
            <a:pPr marL="285750" indent="-285750">
              <a:buFontTx/>
              <a:buChar char="-"/>
            </a:pPr>
            <a:r>
              <a:rPr lang="en-US" b="1">
                <a:latin typeface="Times New Roman"/>
                <a:cs typeface="Times New Roman"/>
              </a:rPr>
              <a:t>Goal to serve 100% of OK w/ no gaps in mobility management support</a:t>
            </a:r>
          </a:p>
          <a:p>
            <a:pPr marL="742950" lvl="1" indent="-285750">
              <a:buFontTx/>
              <a:buChar char="-"/>
            </a:pPr>
            <a:r>
              <a:rPr lang="en-US">
                <a:latin typeface="Times New Roman"/>
                <a:cs typeface="Times New Roman"/>
              </a:rPr>
              <a:t>Currently at 58% coverage serving 45 out of 77 counties</a:t>
            </a:r>
          </a:p>
          <a:p>
            <a:pPr marL="742950" lvl="1" indent="-285750">
              <a:buFontTx/>
              <a:buChar char="-"/>
            </a:pPr>
            <a:r>
              <a:rPr lang="en-US">
                <a:latin typeface="Times New Roman"/>
                <a:cs typeface="Times New Roman"/>
              </a:rPr>
              <a:t>77% of counties in OK will be served by mobility management programs by the end of 2024</a:t>
            </a:r>
          </a:p>
          <a:p>
            <a:pPr marL="285750" indent="-285750">
              <a:buFontTx/>
              <a:buChar char="-"/>
            </a:pPr>
            <a:endParaRPr lang="en-US" b="1">
              <a:latin typeface="Times New Roman"/>
              <a:cs typeface="Times New Roman"/>
            </a:endParaRPr>
          </a:p>
          <a:p>
            <a:endParaRPr lang="en-US" b="1">
              <a:latin typeface="Times New Roman"/>
              <a:cs typeface="Times New Roman"/>
            </a:endParaRPr>
          </a:p>
          <a:p>
            <a:pPr marL="285750" indent="-285750">
              <a:buFontTx/>
              <a:buChar char="-"/>
            </a:pPr>
            <a:r>
              <a:rPr lang="en-US" b="1">
                <a:latin typeface="Times New Roman"/>
                <a:cs typeface="Times New Roman"/>
              </a:rPr>
              <a:t>Less confusion for individuals/agencies to find mobility management</a:t>
            </a:r>
          </a:p>
          <a:p>
            <a:pPr marL="742950" lvl="1" indent="-285750">
              <a:buFontTx/>
              <a:buChar char="-"/>
            </a:pPr>
            <a:r>
              <a:rPr lang="en-US">
                <a:latin typeface="Times New Roman"/>
                <a:cs typeface="Times New Roman"/>
              </a:rPr>
              <a:t>Statewide branding</a:t>
            </a:r>
          </a:p>
          <a:p>
            <a:endParaRPr lang="en-US">
              <a:latin typeface="Times New Roman"/>
              <a:cs typeface="Times New Roman"/>
            </a:endParaRPr>
          </a:p>
          <a:p>
            <a:endParaRPr lang="en-US" b="1">
              <a:latin typeface="Times New Roman"/>
              <a:cs typeface="Times New Roman"/>
            </a:endParaRPr>
          </a:p>
          <a:p>
            <a:endParaRPr lang="en-US" b="1">
              <a:latin typeface="Times New Roman"/>
              <a:cs typeface="Times New Roman"/>
            </a:endParaRPr>
          </a:p>
          <a:p>
            <a:endParaRPr lang="en-US" b="1">
              <a:latin typeface="Times New Roman"/>
              <a:cs typeface="Times New Roman"/>
            </a:endParaRPr>
          </a:p>
          <a:p>
            <a:r>
              <a:rPr lang="en-US" b="1">
                <a:latin typeface="Times New Roman"/>
                <a:cs typeface="Times New Roman"/>
              </a:rPr>
              <a:t>We have been growing fast!!!</a:t>
            </a:r>
            <a:endParaRPr lang="en-US">
              <a:cs typeface="Arial"/>
            </a:endParaRPr>
          </a:p>
        </p:txBody>
      </p:sp>
      <p:pic>
        <p:nvPicPr>
          <p:cNvPr id="7" name="Picture 6" descr="Logo&#10;&#10;Description automatically generated">
            <a:extLst>
              <a:ext uri="{FF2B5EF4-FFF2-40B4-BE49-F238E27FC236}">
                <a16:creationId xmlns:a16="http://schemas.microsoft.com/office/drawing/2014/main" id="{955F0D8C-CB74-DA88-DB64-9C7D591CE1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5513" y="4455673"/>
            <a:ext cx="1145830" cy="1153406"/>
          </a:xfrm>
          <a:prstGeom prst="rect">
            <a:avLst/>
          </a:prstGeom>
        </p:spPr>
      </p:pic>
    </p:spTree>
    <p:extLst>
      <p:ext uri="{BB962C8B-B14F-4D97-AF65-F5344CB8AC3E}">
        <p14:creationId xmlns:p14="http://schemas.microsoft.com/office/powerpoint/2010/main" val="1236958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56E99-DE26-0D27-91B8-2C4B32A94210}"/>
              </a:ext>
            </a:extLst>
          </p:cNvPr>
          <p:cNvSpPr>
            <a:spLocks noGrp="1"/>
          </p:cNvSpPr>
          <p:nvPr>
            <p:ph type="title"/>
          </p:nvPr>
        </p:nvSpPr>
        <p:spPr/>
        <p:txBody>
          <a:bodyPr/>
          <a:lstStyle/>
          <a:p>
            <a:r>
              <a:rPr lang="en-US"/>
              <a:t>How we have been building our mobility network</a:t>
            </a:r>
          </a:p>
        </p:txBody>
      </p:sp>
      <p:sp>
        <p:nvSpPr>
          <p:cNvPr id="3" name="TextBox 2">
            <a:extLst>
              <a:ext uri="{FF2B5EF4-FFF2-40B4-BE49-F238E27FC236}">
                <a16:creationId xmlns:a16="http://schemas.microsoft.com/office/drawing/2014/main" id="{C8152DC1-56DE-A117-10F1-3138D9CB7459}"/>
              </a:ext>
            </a:extLst>
          </p:cNvPr>
          <p:cNvSpPr txBox="1"/>
          <p:nvPr/>
        </p:nvSpPr>
        <p:spPr>
          <a:xfrm>
            <a:off x="2392037" y="501310"/>
            <a:ext cx="7101840" cy="646331"/>
          </a:xfrm>
          <a:prstGeom prst="rect">
            <a:avLst/>
          </a:prstGeom>
          <a:noFill/>
        </p:spPr>
        <p:txBody>
          <a:bodyPr wrap="square" rtlCol="0">
            <a:spAutoFit/>
          </a:bodyPr>
          <a:lstStyle/>
          <a:p>
            <a:r>
              <a:rPr lang="en-US" sz="1800">
                <a:effectLst/>
                <a:latin typeface="+mj-lt"/>
                <a:ea typeface="Calibri" panose="020F0502020204030204" pitchFamily="34" charset="0"/>
                <a:cs typeface="Times New Roman" panose="02020603050405020304" pitchFamily="18" charset="0"/>
              </a:rPr>
              <a:t>We invest in relationships—because we cannot do anything without them </a:t>
            </a:r>
          </a:p>
          <a:p>
            <a:endParaRPr lang="en-US">
              <a:latin typeface="+mj-lt"/>
            </a:endParaRPr>
          </a:p>
        </p:txBody>
      </p:sp>
      <p:graphicFrame>
        <p:nvGraphicFramePr>
          <p:cNvPr id="4" name="Diagram 3">
            <a:extLst>
              <a:ext uri="{FF2B5EF4-FFF2-40B4-BE49-F238E27FC236}">
                <a16:creationId xmlns:a16="http://schemas.microsoft.com/office/drawing/2014/main" id="{3145991E-647E-344F-EFF7-867AE991B040}"/>
              </a:ext>
            </a:extLst>
          </p:cNvPr>
          <p:cNvGraphicFramePr/>
          <p:nvPr>
            <p:extLst>
              <p:ext uri="{D42A27DB-BD31-4B8C-83A1-F6EECF244321}">
                <p14:modId xmlns:p14="http://schemas.microsoft.com/office/powerpoint/2010/main" val="695529875"/>
              </p:ext>
            </p:extLst>
          </p:nvPr>
        </p:nvGraphicFramePr>
        <p:xfrm>
          <a:off x="325120" y="1271269"/>
          <a:ext cx="10728960" cy="53936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Connections with solid fill">
            <a:extLst>
              <a:ext uri="{FF2B5EF4-FFF2-40B4-BE49-F238E27FC236}">
                <a16:creationId xmlns:a16="http://schemas.microsoft.com/office/drawing/2014/main" id="{6D7F23BF-5157-0F0A-7507-B51EA7B43FD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662277" y="41275"/>
            <a:ext cx="1295302" cy="1295302"/>
          </a:xfrm>
          <a:prstGeom prst="rect">
            <a:avLst/>
          </a:prstGeom>
        </p:spPr>
      </p:pic>
    </p:spTree>
    <p:extLst>
      <p:ext uri="{BB962C8B-B14F-4D97-AF65-F5344CB8AC3E}">
        <p14:creationId xmlns:p14="http://schemas.microsoft.com/office/powerpoint/2010/main" val="3617672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B01B9-865D-C1F0-CE26-D89B2F740B4E}"/>
              </a:ext>
            </a:extLst>
          </p:cNvPr>
          <p:cNvSpPr>
            <a:spLocks noGrp="1"/>
          </p:cNvSpPr>
          <p:nvPr>
            <p:ph type="title"/>
          </p:nvPr>
        </p:nvSpPr>
        <p:spPr>
          <a:xfrm>
            <a:off x="838200" y="1"/>
            <a:ext cx="10515600" cy="546310"/>
          </a:xfrm>
        </p:spPr>
        <p:txBody>
          <a:bodyPr>
            <a:normAutofit/>
          </a:bodyPr>
          <a:lstStyle/>
          <a:p>
            <a:pPr algn="ctr"/>
            <a:r>
              <a:rPr lang="en-US" sz="3200" b="1"/>
              <a:t>And we work together a lot</a:t>
            </a:r>
            <a:endParaRPr lang="en-US" sz="3200" b="1">
              <a:cs typeface="Times New Roman"/>
            </a:endParaRPr>
          </a:p>
        </p:txBody>
      </p:sp>
      <p:pic>
        <p:nvPicPr>
          <p:cNvPr id="4" name="Picture 3">
            <a:extLst>
              <a:ext uri="{FF2B5EF4-FFF2-40B4-BE49-F238E27FC236}">
                <a16:creationId xmlns:a16="http://schemas.microsoft.com/office/drawing/2014/main" id="{3F4FB90E-A767-5963-4E0D-A54FB045458F}"/>
              </a:ext>
            </a:extLst>
          </p:cNvPr>
          <p:cNvPicPr>
            <a:picLocks noChangeAspect="1"/>
          </p:cNvPicPr>
          <p:nvPr/>
        </p:nvPicPr>
        <p:blipFill>
          <a:blip r:embed="rId3"/>
          <a:stretch>
            <a:fillRect/>
          </a:stretch>
        </p:blipFill>
        <p:spPr>
          <a:xfrm>
            <a:off x="8305614" y="2142641"/>
            <a:ext cx="3097121" cy="4026355"/>
          </a:xfrm>
          <a:prstGeom prst="rect">
            <a:avLst/>
          </a:prstGeom>
        </p:spPr>
      </p:pic>
      <p:graphicFrame>
        <p:nvGraphicFramePr>
          <p:cNvPr id="5" name="Diagram 4">
            <a:extLst>
              <a:ext uri="{FF2B5EF4-FFF2-40B4-BE49-F238E27FC236}">
                <a16:creationId xmlns:a16="http://schemas.microsoft.com/office/drawing/2014/main" id="{60441706-B005-BD43-D5E4-830A90EE99BB}"/>
              </a:ext>
            </a:extLst>
          </p:cNvPr>
          <p:cNvGraphicFramePr/>
          <p:nvPr>
            <p:extLst>
              <p:ext uri="{D42A27DB-BD31-4B8C-83A1-F6EECF244321}">
                <p14:modId xmlns:p14="http://schemas.microsoft.com/office/powerpoint/2010/main" val="4078495113"/>
              </p:ext>
            </p:extLst>
          </p:nvPr>
        </p:nvGraphicFramePr>
        <p:xfrm>
          <a:off x="1388285" y="1986420"/>
          <a:ext cx="6701872" cy="44119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9FE9964D-495A-D66A-374B-A10CB64A69B3}"/>
              </a:ext>
            </a:extLst>
          </p:cNvPr>
          <p:cNvSpPr txBox="1"/>
          <p:nvPr/>
        </p:nvSpPr>
        <p:spPr>
          <a:xfrm>
            <a:off x="97017" y="596146"/>
            <a:ext cx="11858938" cy="1200329"/>
          </a:xfrm>
          <a:prstGeom prst="rect">
            <a:avLst/>
          </a:prstGeom>
          <a:noFill/>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p>
            <a:pPr algn="ctr"/>
            <a:r>
              <a:rPr lang="en-US" b="1">
                <a:latin typeface="Times New Roman"/>
                <a:cs typeface="Times New Roman"/>
              </a:rPr>
              <a:t>The result, when you contact one of us, you’re getting support from all Oklahoma mobility managers. </a:t>
            </a:r>
          </a:p>
          <a:p>
            <a:pPr algn="ctr"/>
            <a:endParaRPr lang="en-US" b="1">
              <a:latin typeface="Times New Roman"/>
              <a:cs typeface="Times New Roman"/>
            </a:endParaRPr>
          </a:p>
          <a:p>
            <a:pPr algn="ctr"/>
            <a:r>
              <a:rPr lang="en-US" b="1">
                <a:latin typeface="Times New Roman"/>
                <a:cs typeface="Times New Roman"/>
              </a:rPr>
              <a:t>Mobility managers communicate issues and address challenges as a team, so that no mobility manager is left in the dark to handle challenges on their own.</a:t>
            </a:r>
          </a:p>
        </p:txBody>
      </p:sp>
    </p:spTree>
    <p:extLst>
      <p:ext uri="{BB962C8B-B14F-4D97-AF65-F5344CB8AC3E}">
        <p14:creationId xmlns:p14="http://schemas.microsoft.com/office/powerpoint/2010/main" val="736316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566A07-AE30-BD47-7B6C-B79E67643F9D}"/>
              </a:ext>
            </a:extLst>
          </p:cNvPr>
          <p:cNvSpPr>
            <a:spLocks noGrp="1"/>
          </p:cNvSpPr>
          <p:nvPr>
            <p:ph type="title"/>
          </p:nvPr>
        </p:nvSpPr>
        <p:spPr>
          <a:xfrm>
            <a:off x="171892" y="1"/>
            <a:ext cx="11918508" cy="623862"/>
          </a:xfrm>
        </p:spPr>
        <p:txBody>
          <a:bodyPr>
            <a:normAutofit/>
          </a:bodyPr>
          <a:lstStyle/>
          <a:p>
            <a:pPr algn="ctr"/>
            <a:r>
              <a:rPr lang="en-US" sz="3200" b="1"/>
              <a:t>We’re building up our knowledge</a:t>
            </a:r>
            <a:endParaRPr lang="en-US" sz="3200">
              <a:cs typeface="Times New Roman"/>
            </a:endParaRPr>
          </a:p>
        </p:txBody>
      </p:sp>
      <p:pic>
        <p:nvPicPr>
          <p:cNvPr id="7" name="Picture 6">
            <a:extLst>
              <a:ext uri="{FF2B5EF4-FFF2-40B4-BE49-F238E27FC236}">
                <a16:creationId xmlns:a16="http://schemas.microsoft.com/office/drawing/2014/main" id="{E7D138A7-087E-FB0F-30BC-A15FEDA0E4C5}"/>
              </a:ext>
            </a:extLst>
          </p:cNvPr>
          <p:cNvPicPr>
            <a:picLocks noChangeAspect="1"/>
          </p:cNvPicPr>
          <p:nvPr/>
        </p:nvPicPr>
        <p:blipFill>
          <a:blip r:embed="rId3"/>
          <a:stretch>
            <a:fillRect/>
          </a:stretch>
        </p:blipFill>
        <p:spPr>
          <a:xfrm>
            <a:off x="8301341" y="1374593"/>
            <a:ext cx="3453780" cy="41930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DB4CC673-E1F7-1F16-52B0-48142042BD87}"/>
              </a:ext>
            </a:extLst>
          </p:cNvPr>
          <p:cNvSpPr txBox="1"/>
          <p:nvPr/>
        </p:nvSpPr>
        <p:spPr>
          <a:xfrm>
            <a:off x="1181559" y="624353"/>
            <a:ext cx="9892201" cy="369332"/>
          </a:xfrm>
          <a:prstGeom prst="rect">
            <a:avLst/>
          </a:prstGeom>
          <a:noFill/>
        </p:spPr>
        <p:txBody>
          <a:bodyPr wrap="square" lIns="91440" tIns="45720" rIns="91440" bIns="45720" rtlCol="0" anchor="t">
            <a:spAutoFit/>
          </a:bodyPr>
          <a:lstStyle/>
          <a:p>
            <a:pPr algn="ctr"/>
            <a:r>
              <a:rPr lang="en-US" b="1">
                <a:latin typeface="+mj-lt"/>
              </a:rPr>
              <a:t>Rather than spending the next 1-2 years struggling to figure it all out, we have a structure.</a:t>
            </a:r>
            <a:endParaRPr lang="en-US">
              <a:latin typeface="+mj-lt"/>
              <a:cs typeface="Times New Roman" panose="02020603050405020304"/>
            </a:endParaRPr>
          </a:p>
        </p:txBody>
      </p:sp>
      <p:graphicFrame>
        <p:nvGraphicFramePr>
          <p:cNvPr id="2" name="Diagram 1">
            <a:extLst>
              <a:ext uri="{FF2B5EF4-FFF2-40B4-BE49-F238E27FC236}">
                <a16:creationId xmlns:a16="http://schemas.microsoft.com/office/drawing/2014/main" id="{87F1943C-88B8-FD12-5B52-A9F83B22CF9F}"/>
              </a:ext>
            </a:extLst>
          </p:cNvPr>
          <p:cNvGraphicFramePr/>
          <p:nvPr>
            <p:extLst>
              <p:ext uri="{D42A27DB-BD31-4B8C-83A1-F6EECF244321}">
                <p14:modId xmlns:p14="http://schemas.microsoft.com/office/powerpoint/2010/main" val="1052062834"/>
              </p:ext>
            </p:extLst>
          </p:nvPr>
        </p:nvGraphicFramePr>
        <p:xfrm>
          <a:off x="363632" y="1329841"/>
          <a:ext cx="7782823" cy="4541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57761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566C0-2763-9E5D-7C47-CEC537D02B5A}"/>
              </a:ext>
            </a:extLst>
          </p:cNvPr>
          <p:cNvSpPr>
            <a:spLocks noGrp="1"/>
          </p:cNvSpPr>
          <p:nvPr>
            <p:ph type="title"/>
          </p:nvPr>
        </p:nvSpPr>
        <p:spPr>
          <a:xfrm>
            <a:off x="1081341" y="48684"/>
            <a:ext cx="10318179" cy="1231476"/>
          </a:xfrm>
        </p:spPr>
        <p:txBody>
          <a:bodyPr/>
          <a:lstStyle/>
          <a:p>
            <a:r>
              <a:rPr lang="en-US" sz="3200"/>
              <a:t>Why are we working so hard? </a:t>
            </a:r>
            <a:br>
              <a:rPr lang="en-US" sz="3200"/>
            </a:br>
            <a:r>
              <a:rPr lang="en-US" sz="3200"/>
              <a:t>Because Transportation is Complicated</a:t>
            </a:r>
          </a:p>
        </p:txBody>
      </p:sp>
      <p:pic>
        <p:nvPicPr>
          <p:cNvPr id="5" name="Picture 4" descr="Map&#10;&#10;Description automatically generated">
            <a:extLst>
              <a:ext uri="{FF2B5EF4-FFF2-40B4-BE49-F238E27FC236}">
                <a16:creationId xmlns:a16="http://schemas.microsoft.com/office/drawing/2014/main" id="{C3A512A4-7A01-8252-A15E-91D3835A03F8}"/>
              </a:ext>
            </a:extLst>
          </p:cNvPr>
          <p:cNvPicPr>
            <a:picLocks noChangeAspect="1"/>
          </p:cNvPicPr>
          <p:nvPr/>
        </p:nvPicPr>
        <p:blipFill>
          <a:blip r:embed="rId3"/>
          <a:stretch>
            <a:fillRect/>
          </a:stretch>
        </p:blipFill>
        <p:spPr>
          <a:xfrm>
            <a:off x="4552303" y="1365262"/>
            <a:ext cx="6841539" cy="4427290"/>
          </a:xfrm>
          <a:prstGeom prst="rect">
            <a:avLst/>
          </a:prstGeom>
        </p:spPr>
      </p:pic>
      <p:sp>
        <p:nvSpPr>
          <p:cNvPr id="6" name="Text Placeholder 2">
            <a:extLst>
              <a:ext uri="{FF2B5EF4-FFF2-40B4-BE49-F238E27FC236}">
                <a16:creationId xmlns:a16="http://schemas.microsoft.com/office/drawing/2014/main" id="{DDEAA09F-D6AE-DF3E-E24D-192BF6A38E10}"/>
              </a:ext>
            </a:extLst>
          </p:cNvPr>
          <p:cNvSpPr txBox="1">
            <a:spLocks/>
          </p:cNvSpPr>
          <p:nvPr/>
        </p:nvSpPr>
        <p:spPr>
          <a:xfrm>
            <a:off x="280652" y="1667746"/>
            <a:ext cx="3935051" cy="4558236"/>
          </a:xfrm>
          <a:prstGeom prst="rect">
            <a:avLst/>
          </a:prstGeom>
          <a:noFill/>
          <a:ln>
            <a:noFill/>
          </a:ln>
        </p:spPr>
        <p:txBody>
          <a:bodyPr spcFirstLastPara="1" vert="horz" wrap="square" lIns="91425" tIns="45700" rIns="91425" bIns="45700" rtlCol="0" anchor="ctr" anchorCtr="0">
            <a:normAutofit/>
          </a:bodyPr>
          <a:lstStyle>
            <a:lvl1pPr marL="457200" marR="0" lvl="0" indent="-431800" algn="l" defTabSz="914400" rtl="0" eaLnBrk="1" latinLnBrk="0" hangingPunct="1">
              <a:lnSpc>
                <a:spcPct val="90000"/>
              </a:lnSpc>
              <a:spcBef>
                <a:spcPts val="1000"/>
              </a:spcBef>
              <a:spcAft>
                <a:spcPts val="0"/>
              </a:spcAft>
              <a:buClr>
                <a:schemeClr val="dk1"/>
              </a:buClr>
              <a:buSzPts val="3200"/>
              <a:buFont typeface="Arial"/>
              <a:buChar char="•"/>
              <a:defRPr sz="2000" b="0" i="0" u="none" strike="noStrike" kern="1200" cap="none">
                <a:solidFill>
                  <a:schemeClr val="dk1"/>
                </a:solidFill>
                <a:latin typeface="Times New Roman"/>
                <a:ea typeface="Times New Roman"/>
                <a:cs typeface="Times New Roman"/>
                <a:sym typeface="Times New Roman"/>
              </a:defRPr>
            </a:lvl1pPr>
            <a:lvl2pPr marL="914400" marR="0" lvl="1" indent="-228600" algn="l" defTabSz="914400" rtl="0" eaLnBrk="1" latinLnBrk="0" hangingPunct="1">
              <a:lnSpc>
                <a:spcPct val="90000"/>
              </a:lnSpc>
              <a:spcBef>
                <a:spcPts val="500"/>
              </a:spcBef>
              <a:spcAft>
                <a:spcPts val="0"/>
              </a:spcAft>
              <a:buClr>
                <a:srgbClr val="888888"/>
              </a:buClr>
              <a:buSzPts val="1800"/>
              <a:buFont typeface="Arial"/>
              <a:buNone/>
              <a:defRPr sz="1800" b="0" i="0" u="none" strike="noStrike" kern="1200" cap="none">
                <a:solidFill>
                  <a:srgbClr val="888888"/>
                </a:solidFill>
                <a:latin typeface="Calibri"/>
                <a:ea typeface="Calibri"/>
                <a:cs typeface="Calibri"/>
                <a:sym typeface="Calibri"/>
              </a:defRPr>
            </a:lvl2pPr>
            <a:lvl3pPr marL="1371600" marR="0" lvl="2" indent="-228600" algn="l" defTabSz="914400" rtl="0" eaLnBrk="1" latinLnBrk="0" hangingPunct="1">
              <a:lnSpc>
                <a:spcPct val="90000"/>
              </a:lnSpc>
              <a:spcBef>
                <a:spcPts val="500"/>
              </a:spcBef>
              <a:spcAft>
                <a:spcPts val="0"/>
              </a:spcAft>
              <a:buClr>
                <a:srgbClr val="888888"/>
              </a:buClr>
              <a:buSzPts val="1600"/>
              <a:buFont typeface="Arial"/>
              <a:buNone/>
              <a:defRPr sz="1600" b="0" i="0" u="none" strike="noStrike" kern="1200" cap="none">
                <a:solidFill>
                  <a:srgbClr val="888888"/>
                </a:solidFill>
                <a:latin typeface="Calibri"/>
                <a:ea typeface="Calibri"/>
                <a:cs typeface="Calibri"/>
                <a:sym typeface="Calibri"/>
              </a:defRPr>
            </a:lvl3pPr>
            <a:lvl4pPr marL="1828800" marR="0" lvl="3" indent="-228600" algn="l" defTabSz="914400" rtl="0" eaLnBrk="1" latinLnBrk="0" hangingPunct="1">
              <a:lnSpc>
                <a:spcPct val="90000"/>
              </a:lnSpc>
              <a:spcBef>
                <a:spcPts val="500"/>
              </a:spcBef>
              <a:spcAft>
                <a:spcPts val="0"/>
              </a:spcAft>
              <a:buClr>
                <a:srgbClr val="888888"/>
              </a:buClr>
              <a:buSzPts val="1400"/>
              <a:buFont typeface="Arial"/>
              <a:buNone/>
              <a:defRPr sz="1400" b="0" i="0" u="none" strike="noStrike" kern="1200" cap="none">
                <a:solidFill>
                  <a:srgbClr val="888888"/>
                </a:solidFill>
                <a:latin typeface="Calibri"/>
                <a:ea typeface="Calibri"/>
                <a:cs typeface="Calibri"/>
                <a:sym typeface="Calibri"/>
              </a:defRPr>
            </a:lvl4pPr>
            <a:lvl5pPr marL="2286000" marR="0" lvl="4" indent="-228600" algn="l" defTabSz="914400" rtl="0" eaLnBrk="1" latinLnBrk="0" hangingPunct="1">
              <a:lnSpc>
                <a:spcPct val="90000"/>
              </a:lnSpc>
              <a:spcBef>
                <a:spcPts val="500"/>
              </a:spcBef>
              <a:spcAft>
                <a:spcPts val="0"/>
              </a:spcAft>
              <a:buClr>
                <a:srgbClr val="888888"/>
              </a:buClr>
              <a:buSzPts val="1400"/>
              <a:buFont typeface="Arial"/>
              <a:buNone/>
              <a:defRPr sz="1400" b="0" i="0" u="none" strike="noStrike" kern="1200" cap="none">
                <a:solidFill>
                  <a:srgbClr val="888888"/>
                </a:solidFill>
                <a:latin typeface="Calibri"/>
                <a:ea typeface="Calibri"/>
                <a:cs typeface="Calibri"/>
                <a:sym typeface="Calibri"/>
              </a:defRPr>
            </a:lvl5pPr>
            <a:lvl6pPr marL="2743200" marR="0" lvl="5" indent="-228600" algn="l" defTabSz="914400" rtl="0" eaLnBrk="1" latinLnBrk="0" hangingPunct="1">
              <a:lnSpc>
                <a:spcPct val="90000"/>
              </a:lnSpc>
              <a:spcBef>
                <a:spcPts val="500"/>
              </a:spcBef>
              <a:spcAft>
                <a:spcPts val="0"/>
              </a:spcAft>
              <a:buClr>
                <a:srgbClr val="888888"/>
              </a:buClr>
              <a:buSzPts val="1400"/>
              <a:buFont typeface="Arial"/>
              <a:buNone/>
              <a:defRPr sz="1400" b="0" i="0" u="none" strike="noStrike" kern="1200" cap="none">
                <a:solidFill>
                  <a:srgbClr val="888888"/>
                </a:solidFill>
                <a:latin typeface="Calibri"/>
                <a:ea typeface="Calibri"/>
                <a:cs typeface="Calibri"/>
                <a:sym typeface="Calibri"/>
              </a:defRPr>
            </a:lvl6pPr>
            <a:lvl7pPr marL="3200400" marR="0" lvl="6" indent="-228600" algn="l" defTabSz="914400" rtl="0" eaLnBrk="1" latinLnBrk="0" hangingPunct="1">
              <a:lnSpc>
                <a:spcPct val="90000"/>
              </a:lnSpc>
              <a:spcBef>
                <a:spcPts val="500"/>
              </a:spcBef>
              <a:spcAft>
                <a:spcPts val="0"/>
              </a:spcAft>
              <a:buClr>
                <a:srgbClr val="888888"/>
              </a:buClr>
              <a:buSzPts val="1400"/>
              <a:buFont typeface="Arial"/>
              <a:buNone/>
              <a:defRPr sz="1400" b="0" i="0" u="none" strike="noStrike" kern="1200" cap="none">
                <a:solidFill>
                  <a:srgbClr val="888888"/>
                </a:solidFill>
                <a:latin typeface="Calibri"/>
                <a:ea typeface="Calibri"/>
                <a:cs typeface="Calibri"/>
                <a:sym typeface="Calibri"/>
              </a:defRPr>
            </a:lvl7pPr>
            <a:lvl8pPr marL="3657600" marR="0" lvl="7" indent="-228600" algn="l" defTabSz="914400" rtl="0" eaLnBrk="1" latinLnBrk="0" hangingPunct="1">
              <a:lnSpc>
                <a:spcPct val="90000"/>
              </a:lnSpc>
              <a:spcBef>
                <a:spcPts val="500"/>
              </a:spcBef>
              <a:spcAft>
                <a:spcPts val="0"/>
              </a:spcAft>
              <a:buClr>
                <a:srgbClr val="888888"/>
              </a:buClr>
              <a:buSzPts val="1400"/>
              <a:buFont typeface="Arial"/>
              <a:buNone/>
              <a:defRPr sz="1400" b="0" i="0" u="none" strike="noStrike" kern="1200" cap="none">
                <a:solidFill>
                  <a:srgbClr val="888888"/>
                </a:solidFill>
                <a:latin typeface="Calibri"/>
                <a:ea typeface="Calibri"/>
                <a:cs typeface="Calibri"/>
                <a:sym typeface="Calibri"/>
              </a:defRPr>
            </a:lvl8pPr>
            <a:lvl9pPr marL="4114800" marR="0" lvl="8" indent="-228600" algn="l" defTabSz="914400" rtl="0" eaLnBrk="1" latinLnBrk="0" hangingPunct="1">
              <a:lnSpc>
                <a:spcPct val="90000"/>
              </a:lnSpc>
              <a:spcBef>
                <a:spcPts val="500"/>
              </a:spcBef>
              <a:spcAft>
                <a:spcPts val="0"/>
              </a:spcAft>
              <a:buClr>
                <a:srgbClr val="888888"/>
              </a:buClr>
              <a:buSzPts val="1400"/>
              <a:buFont typeface="Arial"/>
              <a:buNone/>
              <a:defRPr sz="1400" b="0" i="0" u="none" strike="noStrike" kern="1200" cap="none">
                <a:solidFill>
                  <a:srgbClr val="888888"/>
                </a:solidFill>
                <a:latin typeface="Calibri"/>
                <a:ea typeface="Calibri"/>
                <a:cs typeface="Calibri"/>
                <a:sym typeface="Calibri"/>
              </a:defRPr>
            </a:lvl9pPr>
          </a:lstStyle>
          <a:p>
            <a:pPr marL="25400" indent="0" algn="ctr">
              <a:buNone/>
            </a:pPr>
            <a:r>
              <a:rPr lang="en-US" b="1"/>
              <a:t>Mobility managers can identify the gaps in service that maps don’t show</a:t>
            </a:r>
          </a:p>
          <a:p>
            <a:pPr marL="25400" indent="0" algn="ctr">
              <a:buNone/>
            </a:pPr>
            <a:endParaRPr lang="en-US" b="1"/>
          </a:p>
          <a:p>
            <a:pPr marL="25400" indent="0" algn="ctr">
              <a:buNone/>
            </a:pPr>
            <a:r>
              <a:rPr lang="en-US" b="1"/>
              <a:t>Mobility management is not just a transportation program. It's a program that can eliminate the gaps between transportation and all other community services.</a:t>
            </a:r>
          </a:p>
          <a:p>
            <a:pPr marL="25400" indent="0" algn="ctr">
              <a:buNone/>
            </a:pPr>
            <a:endParaRPr lang="en-US" b="1"/>
          </a:p>
        </p:txBody>
      </p:sp>
    </p:spTree>
    <p:extLst>
      <p:ext uri="{BB962C8B-B14F-4D97-AF65-F5344CB8AC3E}">
        <p14:creationId xmlns:p14="http://schemas.microsoft.com/office/powerpoint/2010/main" val="698043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B88A-22E3-5229-73B2-AD5D3A71825B}"/>
              </a:ext>
            </a:extLst>
          </p:cNvPr>
          <p:cNvSpPr>
            <a:spLocks noGrp="1"/>
          </p:cNvSpPr>
          <p:nvPr>
            <p:ph type="title"/>
          </p:nvPr>
        </p:nvSpPr>
        <p:spPr/>
        <p:txBody>
          <a:bodyPr/>
          <a:lstStyle/>
          <a:p>
            <a:r>
              <a:rPr lang="en-US"/>
              <a:t>Highlights from the SW Region </a:t>
            </a:r>
          </a:p>
        </p:txBody>
      </p:sp>
      <p:sp>
        <p:nvSpPr>
          <p:cNvPr id="3" name="Text Placeholder 2">
            <a:extLst>
              <a:ext uri="{FF2B5EF4-FFF2-40B4-BE49-F238E27FC236}">
                <a16:creationId xmlns:a16="http://schemas.microsoft.com/office/drawing/2014/main" id="{71ECA69C-0B26-B2B8-1A82-522120CFCF4A}"/>
              </a:ext>
            </a:extLst>
          </p:cNvPr>
          <p:cNvSpPr>
            <a:spLocks noGrp="1"/>
          </p:cNvSpPr>
          <p:nvPr>
            <p:ph type="body" idx="1"/>
          </p:nvPr>
        </p:nvSpPr>
        <p:spPr>
          <a:xfrm>
            <a:off x="1099865" y="4700631"/>
            <a:ext cx="2755313" cy="887835"/>
          </a:xfrm>
        </p:spPr>
        <p:txBody>
          <a:bodyPr/>
          <a:lstStyle/>
          <a:p>
            <a:pPr marL="25400" indent="0">
              <a:buNone/>
            </a:pPr>
            <a:r>
              <a:rPr lang="en-US"/>
              <a:t>Cristi Williams</a:t>
            </a:r>
          </a:p>
        </p:txBody>
      </p:sp>
      <p:pic>
        <p:nvPicPr>
          <p:cNvPr id="4" name="Picture 3" descr="A map of the state of oklahoma&#10;&#10;Description automatically generated">
            <a:extLst>
              <a:ext uri="{FF2B5EF4-FFF2-40B4-BE49-F238E27FC236}">
                <a16:creationId xmlns:a16="http://schemas.microsoft.com/office/drawing/2014/main" id="{20090628-B64E-DAEC-C7E4-88141541D1BE}"/>
              </a:ext>
            </a:extLst>
          </p:cNvPr>
          <p:cNvPicPr>
            <a:picLocks noChangeAspect="1"/>
          </p:cNvPicPr>
          <p:nvPr/>
        </p:nvPicPr>
        <p:blipFill>
          <a:blip r:embed="rId2"/>
          <a:stretch>
            <a:fillRect/>
          </a:stretch>
        </p:blipFill>
        <p:spPr>
          <a:xfrm>
            <a:off x="3526316" y="1195431"/>
            <a:ext cx="8131439" cy="4599963"/>
          </a:xfrm>
          <a:prstGeom prst="rect">
            <a:avLst/>
          </a:prstGeom>
        </p:spPr>
      </p:pic>
      <p:pic>
        <p:nvPicPr>
          <p:cNvPr id="6" name="Picture 5" descr="A person wearing glasses and a pink shirt&#10;&#10;Description automatically generated">
            <a:extLst>
              <a:ext uri="{FF2B5EF4-FFF2-40B4-BE49-F238E27FC236}">
                <a16:creationId xmlns:a16="http://schemas.microsoft.com/office/drawing/2014/main" id="{CA8F1F5F-3A5D-173D-6747-3E6C644BDAD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3000"/>
                    </a14:imgEffect>
                  </a14:imgLayer>
                </a14:imgProps>
              </a:ext>
            </a:extLst>
          </a:blip>
          <a:srcRect r="-350" b="10918"/>
          <a:stretch/>
        </p:blipFill>
        <p:spPr>
          <a:xfrm>
            <a:off x="1190099" y="2105636"/>
            <a:ext cx="2010056" cy="2513444"/>
          </a:xfrm>
          <a:prstGeom prst="rect">
            <a:avLst/>
          </a:prstGeom>
        </p:spPr>
      </p:pic>
    </p:spTree>
    <p:extLst>
      <p:ext uri="{BB962C8B-B14F-4D97-AF65-F5344CB8AC3E}">
        <p14:creationId xmlns:p14="http://schemas.microsoft.com/office/powerpoint/2010/main" val="3041943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198FCFDD-1B68-342B-ADCE-4E8048D19AEB}"/>
              </a:ext>
            </a:extLst>
          </p:cNvPr>
          <p:cNvSpPr/>
          <p:nvPr/>
        </p:nvSpPr>
        <p:spPr>
          <a:xfrm rot="937285">
            <a:off x="-523874" y="918606"/>
            <a:ext cx="14658214" cy="4520046"/>
          </a:xfrm>
          <a:prstGeom prst="triangl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88EFDF25-72FA-C313-4196-54832F3E9AC4}"/>
              </a:ext>
            </a:extLst>
          </p:cNvPr>
          <p:cNvSpPr/>
          <p:nvPr/>
        </p:nvSpPr>
        <p:spPr>
          <a:xfrm rot="20352842">
            <a:off x="-2097399" y="1417451"/>
            <a:ext cx="14278142" cy="4520046"/>
          </a:xfrm>
          <a:prstGeom prst="triangle">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2FE9F9-BCB9-DC89-F492-F9E209652516}"/>
              </a:ext>
            </a:extLst>
          </p:cNvPr>
          <p:cNvSpPr>
            <a:spLocks noGrp="1"/>
          </p:cNvSpPr>
          <p:nvPr>
            <p:ph type="title"/>
          </p:nvPr>
        </p:nvSpPr>
        <p:spPr/>
        <p:txBody>
          <a:bodyPr/>
          <a:lstStyle/>
          <a:p>
            <a:r>
              <a:rPr lang="en-US"/>
              <a:t>Highlights- Lawton OKMOM event</a:t>
            </a:r>
            <a:br>
              <a:rPr lang="en-US"/>
            </a:br>
            <a:endParaRPr lang="en-US"/>
          </a:p>
        </p:txBody>
      </p:sp>
      <p:pic>
        <p:nvPicPr>
          <p:cNvPr id="11" name="Picture 10">
            <a:extLst>
              <a:ext uri="{FF2B5EF4-FFF2-40B4-BE49-F238E27FC236}">
                <a16:creationId xmlns:a16="http://schemas.microsoft.com/office/drawing/2014/main" id="{D05AE972-9B4F-E509-067F-AF53EABEEB8C}"/>
              </a:ext>
            </a:extLst>
          </p:cNvPr>
          <p:cNvPicPr>
            <a:picLocks noChangeAspect="1"/>
          </p:cNvPicPr>
          <p:nvPr/>
        </p:nvPicPr>
        <p:blipFill>
          <a:blip r:embed="rId3"/>
          <a:stretch>
            <a:fillRect/>
          </a:stretch>
        </p:blipFill>
        <p:spPr>
          <a:xfrm>
            <a:off x="31093" y="2590527"/>
            <a:ext cx="4218789" cy="4218789"/>
          </a:xfrm>
          <a:prstGeom prst="rect">
            <a:avLst/>
          </a:prstGeom>
        </p:spPr>
      </p:pic>
      <p:pic>
        <p:nvPicPr>
          <p:cNvPr id="15" name="Picture 14">
            <a:extLst>
              <a:ext uri="{FF2B5EF4-FFF2-40B4-BE49-F238E27FC236}">
                <a16:creationId xmlns:a16="http://schemas.microsoft.com/office/drawing/2014/main" id="{09890C7E-9EDD-61BD-55D4-2493F1B03D64}"/>
              </a:ext>
            </a:extLst>
          </p:cNvPr>
          <p:cNvPicPr>
            <a:picLocks noChangeAspect="1"/>
          </p:cNvPicPr>
          <p:nvPr/>
        </p:nvPicPr>
        <p:blipFill rotWithShape="1">
          <a:blip r:embed="rId4"/>
          <a:srcRect b="-6519"/>
          <a:stretch/>
        </p:blipFill>
        <p:spPr>
          <a:xfrm>
            <a:off x="7793182" y="2690511"/>
            <a:ext cx="4398818" cy="4398818"/>
          </a:xfrm>
          <a:prstGeom prst="rect">
            <a:avLst/>
          </a:prstGeom>
        </p:spPr>
      </p:pic>
      <p:pic>
        <p:nvPicPr>
          <p:cNvPr id="13" name="Picture 12">
            <a:extLst>
              <a:ext uri="{FF2B5EF4-FFF2-40B4-BE49-F238E27FC236}">
                <a16:creationId xmlns:a16="http://schemas.microsoft.com/office/drawing/2014/main" id="{2DE6D3D9-6FC8-EFCE-A611-94895BBD56F3}"/>
              </a:ext>
            </a:extLst>
          </p:cNvPr>
          <p:cNvPicPr>
            <a:picLocks noChangeAspect="1"/>
          </p:cNvPicPr>
          <p:nvPr/>
        </p:nvPicPr>
        <p:blipFill>
          <a:blip r:embed="rId5"/>
          <a:stretch>
            <a:fillRect/>
          </a:stretch>
        </p:blipFill>
        <p:spPr>
          <a:xfrm>
            <a:off x="3817085" y="685794"/>
            <a:ext cx="4425262" cy="4433458"/>
          </a:xfrm>
          <a:prstGeom prst="rect">
            <a:avLst/>
          </a:prstGeom>
        </p:spPr>
      </p:pic>
      <p:sp>
        <p:nvSpPr>
          <p:cNvPr id="3" name="TextBox 2">
            <a:extLst>
              <a:ext uri="{FF2B5EF4-FFF2-40B4-BE49-F238E27FC236}">
                <a16:creationId xmlns:a16="http://schemas.microsoft.com/office/drawing/2014/main" id="{A959E6D6-0032-ACC8-8CDC-BCBAC859D3D1}"/>
              </a:ext>
            </a:extLst>
          </p:cNvPr>
          <p:cNvSpPr txBox="1"/>
          <p:nvPr/>
        </p:nvSpPr>
        <p:spPr>
          <a:xfrm rot="-1260000">
            <a:off x="302712" y="1320296"/>
            <a:ext cx="29123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i="1">
                <a:latin typeface="Times New Roman"/>
                <a:cs typeface="Arial"/>
              </a:rPr>
              <a:t>Oklahoma Mission of Mercy</a:t>
            </a:r>
          </a:p>
          <a:p>
            <a:pPr algn="ctr"/>
            <a:r>
              <a:rPr lang="en-US" sz="1600" b="1" i="1">
                <a:latin typeface="Times New Roman"/>
                <a:cs typeface="Arial"/>
              </a:rPr>
              <a:t>FREE Dental Event</a:t>
            </a:r>
          </a:p>
        </p:txBody>
      </p:sp>
      <p:sp>
        <p:nvSpPr>
          <p:cNvPr id="4" name="TextBox 3">
            <a:extLst>
              <a:ext uri="{FF2B5EF4-FFF2-40B4-BE49-F238E27FC236}">
                <a16:creationId xmlns:a16="http://schemas.microsoft.com/office/drawing/2014/main" id="{6AA10AAF-76A2-2625-A711-E23D7EA56604}"/>
              </a:ext>
            </a:extLst>
          </p:cNvPr>
          <p:cNvSpPr txBox="1"/>
          <p:nvPr/>
        </p:nvSpPr>
        <p:spPr>
          <a:xfrm>
            <a:off x="8487833" y="730250"/>
            <a:ext cx="3630082" cy="23108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300"/>
              </a:spcBef>
              <a:spcAft>
                <a:spcPts val="300"/>
              </a:spcAft>
            </a:pPr>
            <a:r>
              <a:rPr lang="en-US" b="1" i="1">
                <a:latin typeface="Times New Roman"/>
                <a:cs typeface="Arial"/>
              </a:rPr>
              <a:t>Collaboration = Success</a:t>
            </a:r>
            <a:endParaRPr lang="en-US" sz="1600" b="1" i="1">
              <a:latin typeface="Times New Roman"/>
              <a:cs typeface="Arial"/>
            </a:endParaRPr>
          </a:p>
          <a:p>
            <a:pPr marL="285750" indent="-285750">
              <a:spcBef>
                <a:spcPts val="300"/>
              </a:spcBef>
              <a:spcAft>
                <a:spcPts val="300"/>
              </a:spcAft>
              <a:buFont typeface="Arial"/>
              <a:buChar char="•"/>
            </a:pPr>
            <a:r>
              <a:rPr lang="en-US" sz="1400" b="1" i="1">
                <a:latin typeface="Times New Roman"/>
                <a:cs typeface="Arial"/>
              </a:rPr>
              <a:t>Very little participation at Shawnee last year </a:t>
            </a:r>
          </a:p>
          <a:p>
            <a:pPr marL="285750" indent="-285750">
              <a:spcBef>
                <a:spcPts val="500"/>
              </a:spcBef>
              <a:spcAft>
                <a:spcPts val="500"/>
              </a:spcAft>
              <a:buFont typeface="Arial"/>
              <a:buChar char="•"/>
            </a:pPr>
            <a:r>
              <a:rPr lang="en-US" sz="1400" b="1" i="1">
                <a:latin typeface="Times New Roman"/>
                <a:cs typeface="Arial"/>
              </a:rPr>
              <a:t>Multiple groups sharing information about Lawton event -  had to turn people away at 11:00am on the final day.</a:t>
            </a:r>
          </a:p>
          <a:p>
            <a:pPr marL="285750" indent="-285750">
              <a:spcBef>
                <a:spcPts val="500"/>
              </a:spcBef>
              <a:spcAft>
                <a:spcPts val="500"/>
              </a:spcAft>
              <a:buFont typeface="Arial"/>
              <a:buChar char="•"/>
            </a:pPr>
            <a:endParaRPr lang="en-US" sz="1400" b="1" i="1">
              <a:latin typeface="Times New Roman"/>
              <a:cs typeface="Arial"/>
            </a:endParaRPr>
          </a:p>
          <a:p>
            <a:endParaRPr lang="en-US" b="1" i="1">
              <a:latin typeface="Times New Roman"/>
              <a:cs typeface="Arial"/>
            </a:endParaRPr>
          </a:p>
        </p:txBody>
      </p:sp>
    </p:spTree>
    <p:extLst>
      <p:ext uri="{BB962C8B-B14F-4D97-AF65-F5344CB8AC3E}">
        <p14:creationId xmlns:p14="http://schemas.microsoft.com/office/powerpoint/2010/main" val="3145405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FE9F9-BCB9-DC89-F492-F9E209652516}"/>
              </a:ext>
            </a:extLst>
          </p:cNvPr>
          <p:cNvSpPr>
            <a:spLocks noGrp="1"/>
          </p:cNvSpPr>
          <p:nvPr>
            <p:ph type="title"/>
          </p:nvPr>
        </p:nvSpPr>
        <p:spPr>
          <a:xfrm>
            <a:off x="395817" y="107530"/>
            <a:ext cx="9386358" cy="1008592"/>
          </a:xfrm>
        </p:spPr>
        <p:txBody>
          <a:bodyPr/>
          <a:lstStyle/>
          <a:p>
            <a:pPr algn="l"/>
            <a:r>
              <a:rPr lang="en-US" sz="3200"/>
              <a:t>Highlights- </a:t>
            </a:r>
            <a:r>
              <a:rPr lang="en-US" sz="3200" err="1"/>
              <a:t>Sooneride</a:t>
            </a:r>
            <a:r>
              <a:rPr lang="en-US" sz="3200"/>
              <a:t> NEMT</a:t>
            </a:r>
          </a:p>
        </p:txBody>
      </p:sp>
      <p:pic>
        <p:nvPicPr>
          <p:cNvPr id="5" name="Picture 4">
            <a:extLst>
              <a:ext uri="{FF2B5EF4-FFF2-40B4-BE49-F238E27FC236}">
                <a16:creationId xmlns:a16="http://schemas.microsoft.com/office/drawing/2014/main" id="{F5340215-B8AD-27B1-495F-3F383E34E2FA}"/>
              </a:ext>
            </a:extLst>
          </p:cNvPr>
          <p:cNvPicPr>
            <a:picLocks noChangeAspect="1"/>
          </p:cNvPicPr>
          <p:nvPr/>
        </p:nvPicPr>
        <p:blipFill rotWithShape="1">
          <a:blip r:embed="rId3"/>
          <a:srcRect b="1536"/>
          <a:stretch/>
        </p:blipFill>
        <p:spPr>
          <a:xfrm>
            <a:off x="8364972" y="0"/>
            <a:ext cx="3827028" cy="3792521"/>
          </a:xfrm>
          <a:prstGeom prst="rect">
            <a:avLst/>
          </a:prstGeom>
        </p:spPr>
      </p:pic>
      <p:pic>
        <p:nvPicPr>
          <p:cNvPr id="9" name="Picture 8">
            <a:extLst>
              <a:ext uri="{FF2B5EF4-FFF2-40B4-BE49-F238E27FC236}">
                <a16:creationId xmlns:a16="http://schemas.microsoft.com/office/drawing/2014/main" id="{3DE1824D-3B48-4CBA-DC39-1B954FE12E33}"/>
              </a:ext>
            </a:extLst>
          </p:cNvPr>
          <p:cNvPicPr>
            <a:picLocks noChangeAspect="1"/>
          </p:cNvPicPr>
          <p:nvPr/>
        </p:nvPicPr>
        <p:blipFill>
          <a:blip r:embed="rId4"/>
          <a:stretch>
            <a:fillRect/>
          </a:stretch>
        </p:blipFill>
        <p:spPr>
          <a:xfrm>
            <a:off x="9834999" y="3577198"/>
            <a:ext cx="2257425" cy="3086100"/>
          </a:xfrm>
          <a:prstGeom prst="rect">
            <a:avLst/>
          </a:prstGeom>
        </p:spPr>
      </p:pic>
      <p:pic>
        <p:nvPicPr>
          <p:cNvPr id="7" name="Picture 6">
            <a:extLst>
              <a:ext uri="{FF2B5EF4-FFF2-40B4-BE49-F238E27FC236}">
                <a16:creationId xmlns:a16="http://schemas.microsoft.com/office/drawing/2014/main" id="{A837DD9E-99DD-9363-1B58-D5C3DA69C3E6}"/>
              </a:ext>
            </a:extLst>
          </p:cNvPr>
          <p:cNvPicPr>
            <a:picLocks noChangeAspect="1"/>
          </p:cNvPicPr>
          <p:nvPr/>
        </p:nvPicPr>
        <p:blipFill rotWithShape="1">
          <a:blip r:embed="rId5"/>
          <a:srcRect l="1" r="1938"/>
          <a:stretch/>
        </p:blipFill>
        <p:spPr>
          <a:xfrm>
            <a:off x="21745" y="3665521"/>
            <a:ext cx="2194982" cy="3143250"/>
          </a:xfrm>
          <a:prstGeom prst="rect">
            <a:avLst/>
          </a:prstGeom>
        </p:spPr>
      </p:pic>
      <p:sp>
        <p:nvSpPr>
          <p:cNvPr id="13" name="TextBox 12">
            <a:extLst>
              <a:ext uri="{FF2B5EF4-FFF2-40B4-BE49-F238E27FC236}">
                <a16:creationId xmlns:a16="http://schemas.microsoft.com/office/drawing/2014/main" id="{4653422B-9321-A6EA-0458-C8F085D1162A}"/>
              </a:ext>
            </a:extLst>
          </p:cNvPr>
          <p:cNvSpPr txBox="1"/>
          <p:nvPr/>
        </p:nvSpPr>
        <p:spPr>
          <a:xfrm>
            <a:off x="905836" y="765638"/>
            <a:ext cx="7611920" cy="6786794"/>
          </a:xfrm>
          <a:prstGeom prst="rect">
            <a:avLst/>
          </a:prstGeom>
          <a:noFill/>
        </p:spPr>
        <p:txBody>
          <a:bodyPr wrap="square" lIns="91440" tIns="45720" rIns="91440" bIns="45720" anchor="t">
            <a:spAutoFit/>
          </a:bodyPr>
          <a:lstStyle/>
          <a:p>
            <a:pPr marL="342900" marR="0" lvl="0" indent="-342900">
              <a:lnSpc>
                <a:spcPct val="107000"/>
              </a:lnSpc>
              <a:spcBef>
                <a:spcPts val="0"/>
              </a:spcBef>
              <a:spcAft>
                <a:spcPts val="0"/>
              </a:spcAft>
              <a:buFont typeface="Symbol" panose="05050102010706020507" pitchFamily="18" charset="2"/>
              <a:buChar char=""/>
            </a:pPr>
            <a:r>
              <a:rPr lang="en-US" sz="2000" b="1" kern="100" err="1">
                <a:effectLst/>
                <a:latin typeface="Times New Roman"/>
                <a:ea typeface="Aptos" panose="020B0004020202020204" pitchFamily="34" charset="0"/>
                <a:cs typeface="Times New Roman"/>
              </a:rPr>
              <a:t>SoonerRide</a:t>
            </a:r>
            <a:r>
              <a:rPr lang="en-US" sz="2000" b="1" kern="100">
                <a:effectLst/>
                <a:latin typeface="Times New Roman"/>
                <a:ea typeface="Aptos" panose="020B0004020202020204" pitchFamily="34" charset="0"/>
                <a:cs typeface="Times New Roman"/>
              </a:rPr>
              <a:t>/</a:t>
            </a:r>
            <a:r>
              <a:rPr lang="en-US" sz="2000" b="1" kern="100" err="1">
                <a:effectLst/>
                <a:latin typeface="Times New Roman"/>
                <a:ea typeface="Aptos" panose="020B0004020202020204" pitchFamily="34" charset="0"/>
                <a:cs typeface="Times New Roman"/>
              </a:rPr>
              <a:t>Modivcare</a:t>
            </a:r>
            <a:r>
              <a:rPr lang="en-US" sz="2000" b="1" kern="100">
                <a:effectLst/>
                <a:latin typeface="Times New Roman"/>
                <a:ea typeface="Aptos" panose="020B0004020202020204" pitchFamily="34" charset="0"/>
                <a:cs typeface="Times New Roman"/>
              </a:rPr>
              <a:t>/Ok Healthcare Authority</a:t>
            </a:r>
          </a:p>
          <a:p>
            <a:pPr marL="742950" lvl="1" indent="-285750">
              <a:lnSpc>
                <a:spcPct val="107000"/>
              </a:lnSpc>
              <a:buFont typeface="Courier New" panose="02070309020205020404" pitchFamily="49" charset="0"/>
              <a:buChar char="o"/>
            </a:pPr>
            <a:r>
              <a:rPr lang="en-US" kern="100">
                <a:effectLst/>
                <a:latin typeface="Times New Roman"/>
                <a:ea typeface="Aptos" panose="020B0004020202020204" pitchFamily="34" charset="0"/>
                <a:cs typeface="Times New Roman"/>
              </a:rPr>
              <a:t>Client/Health worker </a:t>
            </a:r>
            <a:r>
              <a:rPr lang="en-US" kern="100">
                <a:latin typeface="Times New Roman"/>
                <a:ea typeface="Aptos" panose="020B0004020202020204" pitchFamily="34" charset="0"/>
                <a:cs typeface="Times New Roman"/>
              </a:rPr>
              <a:t>with frustrations</a:t>
            </a:r>
            <a:r>
              <a:rPr lang="en-US" kern="100">
                <a:effectLst/>
                <a:latin typeface="Times New Roman"/>
                <a:ea typeface="Aptos" panose="020B0004020202020204" pitchFamily="34" charset="0"/>
                <a:cs typeface="Times New Roman"/>
              </a:rPr>
              <a:t> navigating the automated system, dropped rides and denied rides</a:t>
            </a:r>
            <a:r>
              <a:rPr lang="en-US" kern="100">
                <a:latin typeface="Times New Roman"/>
                <a:ea typeface="Aptos" panose="020B0004020202020204" pitchFamily="34" charset="0"/>
                <a:cs typeface="Times New Roman"/>
              </a:rPr>
              <a:t> </a:t>
            </a:r>
            <a:endParaRPr lang="en-US" kern="100">
              <a:effectLst/>
              <a:latin typeface="Times New Roman"/>
              <a:ea typeface="Aptos" panose="020B0004020202020204" pitchFamily="34" charset="0"/>
              <a:cs typeface="Times New Roman"/>
            </a:endParaRPr>
          </a:p>
          <a:p>
            <a:pPr marL="1143000" lvl="2" indent="-228600">
              <a:lnSpc>
                <a:spcPct val="107000"/>
              </a:lnSpc>
              <a:buFont typeface="Wingdings" panose="05000000000000000000" pitchFamily="2" charset="2"/>
              <a:buChar char=""/>
            </a:pPr>
            <a:r>
              <a:rPr lang="en-US" kern="100">
                <a:effectLst/>
                <a:latin typeface="Times New Roman"/>
                <a:ea typeface="Aptos" panose="020B0004020202020204" pitchFamily="34" charset="0"/>
                <a:cs typeface="Times New Roman"/>
              </a:rPr>
              <a:t>Mobility navigator shared the issue</a:t>
            </a:r>
            <a:r>
              <a:rPr lang="en-US" kern="100">
                <a:latin typeface="Times New Roman"/>
                <a:ea typeface="Aptos" panose="020B0004020202020204" pitchFamily="34" charset="0"/>
                <a:cs typeface="Times New Roman"/>
              </a:rPr>
              <a:t> </a:t>
            </a:r>
          </a:p>
          <a:p>
            <a:pPr marL="1143000" lvl="2" indent="-228600">
              <a:lnSpc>
                <a:spcPct val="107000"/>
              </a:lnSpc>
              <a:buFont typeface="Wingdings" panose="05000000000000000000" pitchFamily="2" charset="2"/>
              <a:buChar char=""/>
            </a:pPr>
            <a:r>
              <a:rPr lang="en-US" kern="100">
                <a:effectLst/>
                <a:latin typeface="Times New Roman"/>
                <a:ea typeface="Aptos" panose="020B0004020202020204" pitchFamily="34" charset="0"/>
                <a:cs typeface="Times New Roman"/>
              </a:rPr>
              <a:t>Contacts were made to bring </a:t>
            </a:r>
            <a:r>
              <a:rPr lang="en-US" kern="100" err="1">
                <a:effectLst/>
                <a:latin typeface="Times New Roman"/>
                <a:ea typeface="Aptos" panose="020B0004020202020204" pitchFamily="34" charset="0"/>
                <a:cs typeface="Times New Roman"/>
              </a:rPr>
              <a:t>Modivcare</a:t>
            </a:r>
            <a:r>
              <a:rPr lang="en-US" kern="100">
                <a:effectLst/>
                <a:latin typeface="Times New Roman"/>
                <a:ea typeface="Aptos" panose="020B0004020202020204" pitchFamily="34" charset="0"/>
                <a:cs typeface="Times New Roman"/>
              </a:rPr>
              <a:t> and Oklahoma Healthcare authority to meetings</a:t>
            </a:r>
            <a:r>
              <a:rPr lang="en-US" kern="100">
                <a:latin typeface="Times New Roman"/>
                <a:ea typeface="Aptos" panose="020B0004020202020204" pitchFamily="34" charset="0"/>
                <a:cs typeface="Times New Roman"/>
              </a:rPr>
              <a:t> </a:t>
            </a:r>
            <a:endParaRPr lang="en-US" b="1" kern="100">
              <a:latin typeface="Times New Roman"/>
              <a:ea typeface="Aptos" panose="020B0004020202020204" pitchFamily="34" charset="0"/>
              <a:cs typeface="Times New Roman"/>
            </a:endParaRPr>
          </a:p>
          <a:p>
            <a:pPr marL="1143000" lvl="2" indent="-228600">
              <a:lnSpc>
                <a:spcPct val="107000"/>
              </a:lnSpc>
              <a:buFont typeface="Wingdings" panose="05000000000000000000" pitchFamily="2" charset="2"/>
              <a:buChar char=""/>
            </a:pPr>
            <a:endParaRPr lang="en-US" b="1" kern="100">
              <a:latin typeface="Times New Roman"/>
              <a:ea typeface="Aptos" panose="020B0004020202020204" pitchFamily="34" charset="0"/>
              <a:cs typeface="Times New Roman"/>
            </a:endParaRPr>
          </a:p>
          <a:p>
            <a:pPr marR="0" lvl="2">
              <a:lnSpc>
                <a:spcPct val="107000"/>
              </a:lnSpc>
              <a:spcBef>
                <a:spcPts val="0"/>
              </a:spcBef>
              <a:spcAft>
                <a:spcPts val="0"/>
              </a:spcAft>
            </a:pPr>
            <a:r>
              <a:rPr lang="en-US" b="1" kern="100">
                <a:latin typeface="Times New Roman"/>
                <a:ea typeface="Aptos" panose="020B0004020202020204" pitchFamily="34" charset="0"/>
                <a:cs typeface="Times New Roman"/>
              </a:rPr>
              <a:t> </a:t>
            </a:r>
            <a:r>
              <a:rPr lang="en-US" sz="2000" b="1" kern="100">
                <a:latin typeface="Times New Roman"/>
                <a:ea typeface="Aptos" panose="020B0004020202020204" pitchFamily="34" charset="0"/>
                <a:cs typeface="Times New Roman"/>
              </a:rPr>
              <a:t>Results</a:t>
            </a:r>
            <a:r>
              <a:rPr lang="en-US" sz="2000" b="1" kern="100">
                <a:effectLst/>
                <a:latin typeface="Times New Roman"/>
                <a:ea typeface="Aptos" panose="020B0004020202020204" pitchFamily="34" charset="0"/>
                <a:cs typeface="Times New Roman"/>
              </a:rPr>
              <a:t>:</a:t>
            </a:r>
            <a:endParaRPr lang="en-US" sz="2000" b="1" kern="100">
              <a:latin typeface="Times New Roman"/>
              <a:ea typeface="Aptos" panose="020B0004020202020204" pitchFamily="34" charset="0"/>
              <a:cs typeface="Times New Roman"/>
            </a:endParaRPr>
          </a:p>
          <a:p>
            <a:pPr marL="1543050" lvl="3" indent="-171450">
              <a:lnSpc>
                <a:spcPct val="107000"/>
              </a:lnSpc>
              <a:buFont typeface="Arial" panose="020B0604020202020204" pitchFamily="34" charset="0"/>
              <a:buChar char="•"/>
            </a:pPr>
            <a:r>
              <a:rPr lang="en-US" kern="100">
                <a:latin typeface="Times New Roman"/>
                <a:ea typeface="Aptos" panose="020B0004020202020204" pitchFamily="34" charset="0"/>
                <a:cs typeface="Times New Roman"/>
              </a:rPr>
              <a:t>Direct contact</a:t>
            </a:r>
            <a:r>
              <a:rPr lang="en-US" kern="100">
                <a:effectLst/>
                <a:latin typeface="Times New Roman"/>
                <a:ea typeface="Aptos" panose="020B0004020202020204" pitchFamily="34" charset="0"/>
                <a:cs typeface="Times New Roman"/>
              </a:rPr>
              <a:t> numbers</a:t>
            </a:r>
            <a:r>
              <a:rPr lang="en-US" kern="100">
                <a:latin typeface="Times New Roman"/>
                <a:ea typeface="Aptos" panose="020B0004020202020204" pitchFamily="34" charset="0"/>
                <a:cs typeface="Times New Roman"/>
              </a:rPr>
              <a:t> </a:t>
            </a:r>
            <a:r>
              <a:rPr lang="en-US" kern="100">
                <a:effectLst/>
                <a:latin typeface="Times New Roman"/>
                <a:ea typeface="Aptos" panose="020B0004020202020204" pitchFamily="34" charset="0"/>
                <a:cs typeface="Times New Roman"/>
              </a:rPr>
              <a:t>to the Oklahoma Healthcare Authority</a:t>
            </a:r>
            <a:r>
              <a:rPr lang="en-US" kern="100">
                <a:latin typeface="Times New Roman"/>
                <a:ea typeface="Aptos" panose="020B0004020202020204" pitchFamily="34" charset="0"/>
                <a:cs typeface="Times New Roman"/>
              </a:rPr>
              <a:t> for those assisting clients</a:t>
            </a:r>
          </a:p>
          <a:p>
            <a:pPr marL="1543050" lvl="3" indent="-171450">
              <a:lnSpc>
                <a:spcPct val="107000"/>
              </a:lnSpc>
              <a:buFont typeface="Arial" panose="020B0604020202020204" pitchFamily="34" charset="0"/>
              <a:buChar char="•"/>
            </a:pPr>
            <a:r>
              <a:rPr lang="en-US" kern="100">
                <a:latin typeface="Times New Roman"/>
                <a:ea typeface="Aptos" panose="020B0004020202020204" pitchFamily="34" charset="0"/>
                <a:cs typeface="Times New Roman"/>
              </a:rPr>
              <a:t>Quick reference flyer for clients with basic numbers to contact and steps to navigate </a:t>
            </a:r>
            <a:r>
              <a:rPr lang="en-US" kern="100" err="1">
                <a:latin typeface="Times New Roman"/>
                <a:ea typeface="Aptos" panose="020B0004020202020204" pitchFamily="34" charset="0"/>
                <a:cs typeface="Times New Roman"/>
              </a:rPr>
              <a:t>SoonerRide</a:t>
            </a:r>
            <a:endParaRPr lang="en-US" kern="100">
              <a:latin typeface="Times New Roman"/>
              <a:ea typeface="+mn-lt"/>
              <a:cs typeface="Times New Roman"/>
            </a:endParaRPr>
          </a:p>
          <a:p>
            <a:pPr marL="1543050" lvl="3" indent="-171450">
              <a:lnSpc>
                <a:spcPct val="107000"/>
              </a:lnSpc>
              <a:buFont typeface="Arial" panose="020B0604020202020204" pitchFamily="34" charset="0"/>
              <a:buChar char="•"/>
            </a:pPr>
            <a:r>
              <a:rPr lang="en-US" kern="100">
                <a:effectLst/>
                <a:latin typeface="Times New Roman"/>
                <a:ea typeface="Aptos" panose="020B0004020202020204" pitchFamily="34" charset="0"/>
                <a:cs typeface="Times New Roman"/>
              </a:rPr>
              <a:t>Direct line to </a:t>
            </a:r>
            <a:r>
              <a:rPr lang="en-US" kern="100" err="1">
                <a:effectLst/>
                <a:latin typeface="Times New Roman"/>
                <a:ea typeface="Aptos" panose="020B0004020202020204" pitchFamily="34" charset="0"/>
                <a:cs typeface="Times New Roman"/>
              </a:rPr>
              <a:t>Modivcare</a:t>
            </a:r>
            <a:r>
              <a:rPr lang="en-US" kern="100">
                <a:effectLst/>
                <a:latin typeface="Times New Roman"/>
                <a:ea typeface="Aptos" panose="020B0004020202020204" pitchFamily="34" charset="0"/>
                <a:cs typeface="Times New Roman"/>
              </a:rPr>
              <a:t> for </a:t>
            </a:r>
            <a:r>
              <a:rPr lang="en-US" kern="100">
                <a:latin typeface="Times New Roman"/>
                <a:ea typeface="Aptos" panose="020B0004020202020204" pitchFamily="34" charset="0"/>
                <a:cs typeface="Times New Roman"/>
              </a:rPr>
              <a:t>those</a:t>
            </a:r>
            <a:r>
              <a:rPr lang="en-US" kern="100">
                <a:effectLst/>
                <a:latin typeface="Times New Roman"/>
                <a:ea typeface="Aptos" panose="020B0004020202020204" pitchFamily="34" charset="0"/>
                <a:cs typeface="Times New Roman"/>
              </a:rPr>
              <a:t> assisting clients</a:t>
            </a:r>
            <a:endParaRPr lang="en-US" kern="100">
              <a:latin typeface="Times New Roman"/>
              <a:ea typeface="Aptos" panose="020B0004020202020204" pitchFamily="34" charset="0"/>
              <a:cs typeface="Times New Roman"/>
            </a:endParaRPr>
          </a:p>
          <a:p>
            <a:pPr marL="1543050" lvl="3" indent="-171450">
              <a:lnSpc>
                <a:spcPct val="107000"/>
              </a:lnSpc>
              <a:buFont typeface="Arial" panose="020B0604020202020204" pitchFamily="34" charset="0"/>
              <a:buChar char="•"/>
            </a:pPr>
            <a:r>
              <a:rPr lang="en-US" kern="100">
                <a:effectLst/>
                <a:latin typeface="Times New Roman"/>
                <a:ea typeface="Aptos" panose="020B0004020202020204" pitchFamily="34" charset="0"/>
                <a:cs typeface="Times New Roman"/>
              </a:rPr>
              <a:t>Training for organizations on </a:t>
            </a:r>
            <a:r>
              <a:rPr lang="en-US" kern="100" err="1">
                <a:effectLst/>
                <a:latin typeface="Times New Roman"/>
                <a:ea typeface="Aptos" panose="020B0004020202020204" pitchFamily="34" charset="0"/>
                <a:cs typeface="Times New Roman"/>
              </a:rPr>
              <a:t>SoonerRide</a:t>
            </a:r>
            <a:r>
              <a:rPr lang="en-US" kern="100">
                <a:effectLst/>
                <a:latin typeface="Times New Roman"/>
                <a:ea typeface="Aptos" panose="020B0004020202020204" pitchFamily="34" charset="0"/>
                <a:cs typeface="Times New Roman"/>
              </a:rPr>
              <a:t>.</a:t>
            </a:r>
            <a:endParaRPr lang="en-US" kern="100">
              <a:latin typeface="Times New Roman"/>
              <a:ea typeface="Aptos" panose="020B0004020202020204" pitchFamily="34" charset="0"/>
              <a:cs typeface="Times New Roman"/>
            </a:endParaRPr>
          </a:p>
          <a:p>
            <a:pPr marL="1543050" lvl="3" indent="-171450">
              <a:lnSpc>
                <a:spcPct val="107000"/>
              </a:lnSpc>
              <a:buFont typeface="Arial" panose="020B0604020202020204" pitchFamily="34" charset="0"/>
              <a:buChar char="•"/>
            </a:pPr>
            <a:endParaRPr lang="en-US" kern="100">
              <a:latin typeface="Times New Roman"/>
              <a:ea typeface="Aptos" panose="020B0004020202020204" pitchFamily="34" charset="0"/>
              <a:cs typeface="Times New Roman"/>
            </a:endParaRPr>
          </a:p>
          <a:p>
            <a:pPr lvl="3">
              <a:lnSpc>
                <a:spcPct val="107000"/>
              </a:lnSpc>
            </a:pPr>
            <a:r>
              <a:rPr lang="en-US" b="1" kern="100">
                <a:latin typeface="Times New Roman"/>
                <a:ea typeface="Aptos" panose="020B0004020202020204" pitchFamily="34" charset="0"/>
                <a:cs typeface="Times New Roman"/>
              </a:rPr>
              <a:t>Positive Examples:</a:t>
            </a:r>
            <a:endParaRPr lang="en-US" b="1" kern="100">
              <a:effectLst/>
              <a:latin typeface="Times New Roman"/>
              <a:ea typeface="Aptos" panose="020B0004020202020204" pitchFamily="34" charset="0"/>
              <a:cs typeface="Times New Roman"/>
            </a:endParaRPr>
          </a:p>
          <a:p>
            <a:pPr marL="1657350" lvl="3" indent="-285750">
              <a:lnSpc>
                <a:spcPct val="107000"/>
              </a:lnSpc>
              <a:buFont typeface="Arial"/>
              <a:buChar char="•"/>
            </a:pPr>
            <a:r>
              <a:rPr lang="en-US" kern="100">
                <a:latin typeface="Times New Roman"/>
                <a:ea typeface="Aptos" panose="020B0004020202020204" pitchFamily="34" charset="0"/>
                <a:cs typeface="Times New Roman"/>
              </a:rPr>
              <a:t>Rides denied by </a:t>
            </a:r>
            <a:r>
              <a:rPr lang="en-US" kern="100" err="1">
                <a:latin typeface="Times New Roman"/>
                <a:ea typeface="Aptos" panose="020B0004020202020204" pitchFamily="34" charset="0"/>
                <a:cs typeface="Times New Roman"/>
              </a:rPr>
              <a:t>SoonerRide</a:t>
            </a:r>
            <a:r>
              <a:rPr lang="en-US" kern="100">
                <a:latin typeface="Times New Roman"/>
                <a:ea typeface="Aptos" panose="020B0004020202020204" pitchFamily="34" charset="0"/>
                <a:cs typeface="Times New Roman"/>
              </a:rPr>
              <a:t> because of mileage restrictions are now being covered</a:t>
            </a:r>
          </a:p>
          <a:p>
            <a:pPr marL="1657350" lvl="3" indent="-285750">
              <a:lnSpc>
                <a:spcPct val="107000"/>
              </a:lnSpc>
              <a:buFont typeface="Arial"/>
              <a:buChar char="•"/>
            </a:pPr>
            <a:r>
              <a:rPr lang="en-US" kern="100">
                <a:latin typeface="Times New Roman"/>
                <a:ea typeface="Aptos" panose="020B0004020202020204" pitchFamily="34" charset="0"/>
                <a:cs typeface="Times New Roman"/>
              </a:rPr>
              <a:t>Healthcare and Transit Agencies sharing Mobility Management information with clients</a:t>
            </a:r>
          </a:p>
          <a:p>
            <a:pPr lvl="3">
              <a:lnSpc>
                <a:spcPct val="107000"/>
              </a:lnSpc>
            </a:pPr>
            <a:endParaRPr lang="en-US" sz="1200" kern="100">
              <a:latin typeface="Times New Roman"/>
              <a:ea typeface="Aptos" panose="020B0004020202020204" pitchFamily="34" charset="0"/>
              <a:cs typeface="Times New Roman"/>
            </a:endParaRPr>
          </a:p>
          <a:p>
            <a:pPr marL="1543050" lvl="3" indent="-171450">
              <a:lnSpc>
                <a:spcPct val="107000"/>
              </a:lnSpc>
              <a:buFont typeface="Arial" panose="020B0604020202020204" pitchFamily="34" charset="0"/>
              <a:buChar char="•"/>
            </a:pPr>
            <a:endParaRPr lang="en-US" sz="1200" kern="100">
              <a:latin typeface="Times New Roman"/>
              <a:ea typeface="Aptos" panose="020B0004020202020204" pitchFamily="34" charset="0"/>
              <a:cs typeface="Arial"/>
            </a:endParaRPr>
          </a:p>
          <a:p>
            <a:pPr lvl="3">
              <a:lnSpc>
                <a:spcPct val="107000"/>
              </a:lnSpc>
            </a:pPr>
            <a:endParaRPr lang="en-US" sz="1100" kern="100">
              <a:latin typeface="Times New Roman"/>
              <a:ea typeface="Aptos" panose="020B0004020202020204" pitchFamily="34" charset="0"/>
              <a:cs typeface="Times New Roman" panose="02020603050405020304" pitchFamily="18" charset="0"/>
            </a:endParaRPr>
          </a:p>
          <a:p>
            <a:pPr lvl="4">
              <a:lnSpc>
                <a:spcPct val="107000"/>
              </a:lnSpc>
            </a:pPr>
            <a:endParaRPr lang="en-US" sz="1200" b="1" kern="100">
              <a:latin typeface="Times New Roman"/>
              <a:ea typeface="Aptos" panose="020B0004020202020204" pitchFamily="34" charset="0"/>
              <a:cs typeface="Times New Roman" panose="02020603050405020304" pitchFamily="18" charset="0"/>
            </a:endParaRPr>
          </a:p>
        </p:txBody>
      </p:sp>
      <p:sp>
        <p:nvSpPr>
          <p:cNvPr id="14" name="Rectangle: Beveled 13">
            <a:extLst>
              <a:ext uri="{FF2B5EF4-FFF2-40B4-BE49-F238E27FC236}">
                <a16:creationId xmlns:a16="http://schemas.microsoft.com/office/drawing/2014/main" id="{B212D82A-5117-9941-73D2-CF1EA4976F7A}"/>
              </a:ext>
            </a:extLst>
          </p:cNvPr>
          <p:cNvSpPr/>
          <p:nvPr/>
        </p:nvSpPr>
        <p:spPr>
          <a:xfrm>
            <a:off x="8395838" y="5467177"/>
            <a:ext cx="1558269" cy="1221490"/>
          </a:xfrm>
          <a:prstGeom prst="bevel">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F83AD8C-5B8A-6A81-34EF-9BBB97449EFA}"/>
              </a:ext>
            </a:extLst>
          </p:cNvPr>
          <p:cNvSpPr txBox="1"/>
          <p:nvPr/>
        </p:nvSpPr>
        <p:spPr>
          <a:xfrm>
            <a:off x="8566056" y="5659736"/>
            <a:ext cx="1214436" cy="830997"/>
          </a:xfrm>
          <a:prstGeom prst="rect">
            <a:avLst/>
          </a:prstGeom>
          <a:noFill/>
        </p:spPr>
        <p:txBody>
          <a:bodyPr wrap="square" rtlCol="0">
            <a:spAutoFit/>
          </a:bodyPr>
          <a:lstStyle/>
          <a:p>
            <a:pPr algn="ctr"/>
            <a:r>
              <a:rPr lang="en-US" sz="1600"/>
              <a:t>Actual Facebook Post</a:t>
            </a:r>
          </a:p>
        </p:txBody>
      </p:sp>
      <p:sp>
        <p:nvSpPr>
          <p:cNvPr id="16" name="Rectangle: Beveled 15">
            <a:extLst>
              <a:ext uri="{FF2B5EF4-FFF2-40B4-BE49-F238E27FC236}">
                <a16:creationId xmlns:a16="http://schemas.microsoft.com/office/drawing/2014/main" id="{3EC59672-43EA-4B90-3729-47F6BF6560EF}"/>
              </a:ext>
            </a:extLst>
          </p:cNvPr>
          <p:cNvSpPr/>
          <p:nvPr/>
        </p:nvSpPr>
        <p:spPr>
          <a:xfrm>
            <a:off x="42306" y="2305658"/>
            <a:ext cx="1610399" cy="1349472"/>
          </a:xfrm>
          <a:prstGeom prst="bevel">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282A411-9FCB-3C30-70CC-7868969681EA}"/>
              </a:ext>
            </a:extLst>
          </p:cNvPr>
          <p:cNvSpPr txBox="1"/>
          <p:nvPr/>
        </p:nvSpPr>
        <p:spPr>
          <a:xfrm>
            <a:off x="293845" y="2570186"/>
            <a:ext cx="1093005" cy="830997"/>
          </a:xfrm>
          <a:prstGeom prst="rect">
            <a:avLst/>
          </a:prstGeom>
          <a:noFill/>
        </p:spPr>
        <p:txBody>
          <a:bodyPr wrap="square" rtlCol="0">
            <a:spAutoFit/>
          </a:bodyPr>
          <a:lstStyle/>
          <a:p>
            <a:pPr algn="ctr"/>
            <a:r>
              <a:rPr lang="en-US" sz="1600"/>
              <a:t>Actual Facebook Post</a:t>
            </a:r>
          </a:p>
        </p:txBody>
      </p:sp>
    </p:spTree>
    <p:extLst>
      <p:ext uri="{BB962C8B-B14F-4D97-AF65-F5344CB8AC3E}">
        <p14:creationId xmlns:p14="http://schemas.microsoft.com/office/powerpoint/2010/main" val="9672214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12</Slides>
  <Notes>9</Notes>
  <HiddenSlides>0</HiddenSlide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Office Theme</vt:lpstr>
      <vt:lpstr>1_Office Theme</vt:lpstr>
      <vt:lpstr>PowerPoint Presentation</vt:lpstr>
      <vt:lpstr>Established in 2023,  Oklahoma currently has 6 mobility management programs</vt:lpstr>
      <vt:lpstr>How we have been building our mobility network</vt:lpstr>
      <vt:lpstr>And we work together a lot</vt:lpstr>
      <vt:lpstr>We’re building up our knowledge</vt:lpstr>
      <vt:lpstr>Why are we working so hard?  Because Transportation is Complicated</vt:lpstr>
      <vt:lpstr>Highlights from the SW Region </vt:lpstr>
      <vt:lpstr>Highlights- Lawton OKMOM event </vt:lpstr>
      <vt:lpstr>Highlights- Sooneride NEMT</vt:lpstr>
      <vt:lpstr>Highlights- Veterans Assist</vt:lpstr>
      <vt:lpstr>Highlights- Transportation Chat  A Community Forum</vt:lpstr>
      <vt:lpstr>Contact Page</vt:lpstr>
    </vt:vector>
  </TitlesOfParts>
  <Company>State of Oklahoma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Madison Schein</dc:creator>
  <cp:revision>2</cp:revision>
  <dcterms:created xsi:type="dcterms:W3CDTF">2020-06-16T13:01:02Z</dcterms:created>
  <dcterms:modified xsi:type="dcterms:W3CDTF">2024-04-02T21:51:05Z</dcterms:modified>
</cp:coreProperties>
</file>